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fntdata" ContentType="application/x-fontdata"/>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sldIdLst>
    <p:sldId id="276" r:id="rId2"/>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Lst>
  <p:sldSz cx="18288000" cy="10287000"/>
  <p:notesSz cx="6858000" cy="9144000"/>
  <p:embeddedFontLst>
    <p:embeddedFont>
      <p:font typeface="Poppins Bold" panose="020B0604020202020204" charset="0"/>
      <p:regular r:id="rId23"/>
    </p:embeddedFont>
    <p:embeddedFont>
      <p:font typeface="Proxima Nova Condensed Heavy" panose="020B0604020202020204" charset="0"/>
      <p:regular r:id="rId24"/>
    </p:embeddedFont>
    <p:embeddedFont>
      <p:font typeface="Poppins Semi-Bold" panose="020B0604020202020204" charset="0"/>
      <p:regular r:id="rId25"/>
    </p:embeddedFont>
    <p:embeddedFont>
      <p:font typeface="Calibri" panose="020F0502020204030204" pitchFamily="34" charset="0"/>
      <p:regular r:id="rId26"/>
      <p:bold r:id="rId27"/>
      <p:italic r:id="rId28"/>
      <p:boldItalic r:id="rId29"/>
    </p:embeddedFont>
    <p:embeddedFont>
      <p:font typeface="Poppins Semi-Bold Italics" panose="020B0604020202020204" charset="0"/>
      <p:regular r:id="rId30"/>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p:scale>
          <a:sx n="50" d="100"/>
          <a:sy n="50" d="100"/>
        </p:scale>
        <p:origin x="36" y="7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4.fntdata"/><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3.fntdata"/><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7.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2.fntdata"/><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1.fntdata"/><Relationship Id="rId28" Type="http://schemas.openxmlformats.org/officeDocument/2006/relationships/font" Target="fonts/font6.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font" Target="fonts/font5.fntdata"/><Relationship Id="rId30" Type="http://schemas.openxmlformats.org/officeDocument/2006/relationships/font" Target="fonts/font8.fntdata"/></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2/4/2026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2/4/2026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2/4/2026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2/4/2026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7.xml"/><Relationship Id="rId5" Type="http://schemas.microsoft.com/office/2007/relationships/hdphoto" Target="../media/hdphoto1.wdp"/><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5.png"/><Relationship Id="rId7" Type="http://schemas.openxmlformats.org/officeDocument/2006/relationships/image" Target="../media/image8.png"/><Relationship Id="rId12" Type="http://schemas.openxmlformats.org/officeDocument/2006/relationships/image" Target="../media/image12.png"/><Relationship Id="rId2" Type="http://schemas.openxmlformats.org/officeDocument/2006/relationships/image" Target="../media/image4.jpeg"/><Relationship Id="rId1" Type="http://schemas.openxmlformats.org/officeDocument/2006/relationships/slideLayout" Target="../slideLayouts/slideLayout7.xml"/><Relationship Id="rId6" Type="http://schemas.openxmlformats.org/officeDocument/2006/relationships/image" Target="../media/image5.svg"/><Relationship Id="rId11" Type="http://schemas.openxmlformats.org/officeDocument/2006/relationships/image" Target="../media/image11.png"/><Relationship Id="rId5" Type="http://schemas.openxmlformats.org/officeDocument/2006/relationships/image" Target="../media/image7.png"/><Relationship Id="rId10" Type="http://schemas.openxmlformats.org/officeDocument/2006/relationships/image" Target="../media/image10.png"/><Relationship Id="rId4" Type="http://schemas.openxmlformats.org/officeDocument/2006/relationships/image" Target="../media/image6.png"/><Relationship Id="rId9" Type="http://schemas.openxmlformats.org/officeDocument/2006/relationships/image" Target="../media/image9.png"/></Relationships>
</file>

<file path=ppt/slides/_rels/slide3.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14.png"/><Relationship Id="rId7" Type="http://schemas.openxmlformats.org/officeDocument/2006/relationships/image" Target="../media/image15.svg"/><Relationship Id="rId2" Type="http://schemas.openxmlformats.org/officeDocument/2006/relationships/image" Target="../media/image13.jpe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5.svg"/><Relationship Id="rId10" Type="http://schemas.openxmlformats.org/officeDocument/2006/relationships/image" Target="../media/image12.png"/><Relationship Id="rId4" Type="http://schemas.openxmlformats.org/officeDocument/2006/relationships/image" Target="../media/image7.png"/><Relationship Id="rId9" Type="http://schemas.openxmlformats.org/officeDocument/2006/relationships/image" Target="../media/image11.png"/></Relationships>
</file>

<file path=ppt/slides/_rels/slide4.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17.png"/><Relationship Id="rId7" Type="http://schemas.openxmlformats.org/officeDocument/2006/relationships/image" Target="../media/image11.png"/><Relationship Id="rId2" Type="http://schemas.openxmlformats.org/officeDocument/2006/relationships/image" Target="../media/image16.jpeg"/><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19.svg"/><Relationship Id="rId4" Type="http://schemas.openxmlformats.org/officeDocument/2006/relationships/image" Target="../media/image18.png"/></Relationships>
</file>

<file path=ppt/slides/_rels/slide5.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20.png"/><Relationship Id="rId7" Type="http://schemas.openxmlformats.org/officeDocument/2006/relationships/image" Target="../media/image10.png"/><Relationship Id="rId2" Type="http://schemas.openxmlformats.org/officeDocument/2006/relationships/image" Target="../media/image19.jpeg"/><Relationship Id="rId1" Type="http://schemas.openxmlformats.org/officeDocument/2006/relationships/slideLayout" Target="../slideLayouts/slideLayout7.xml"/><Relationship Id="rId6" Type="http://schemas.openxmlformats.org/officeDocument/2006/relationships/image" Target="../media/image24.svg"/><Relationship Id="rId5" Type="http://schemas.openxmlformats.org/officeDocument/2006/relationships/image" Target="../media/image21.png"/><Relationship Id="rId4" Type="http://schemas.openxmlformats.org/officeDocument/2006/relationships/image" Target="../media/image22.svg"/><Relationship Id="rId9" Type="http://schemas.openxmlformats.org/officeDocument/2006/relationships/image" Target="../media/image12.png"/></Relationships>
</file>

<file path=ppt/slides/_rels/slide6.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21.png"/><Relationship Id="rId7" Type="http://schemas.openxmlformats.org/officeDocument/2006/relationships/image" Target="../media/image10.png"/><Relationship Id="rId2" Type="http://schemas.openxmlformats.org/officeDocument/2006/relationships/image" Target="../media/image22.jpeg"/><Relationship Id="rId1" Type="http://schemas.openxmlformats.org/officeDocument/2006/relationships/slideLayout" Target="../slideLayouts/slideLayout7.xml"/><Relationship Id="rId6" Type="http://schemas.openxmlformats.org/officeDocument/2006/relationships/image" Target="../media/image22.svg"/><Relationship Id="rId5" Type="http://schemas.openxmlformats.org/officeDocument/2006/relationships/image" Target="../media/image20.png"/><Relationship Id="rId4" Type="http://schemas.openxmlformats.org/officeDocument/2006/relationships/image" Target="../media/image24.svg"/><Relationship Id="rId9" Type="http://schemas.openxmlformats.org/officeDocument/2006/relationships/image" Target="../media/image12.png"/></Relationships>
</file>

<file path=ppt/slides/_rels/slide7.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27.svg"/><Relationship Id="rId7" Type="http://schemas.openxmlformats.org/officeDocument/2006/relationships/image" Target="../media/image11.png"/><Relationship Id="rId2" Type="http://schemas.openxmlformats.org/officeDocument/2006/relationships/image" Target="../media/image23.png"/><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29.svg"/><Relationship Id="rId4" Type="http://schemas.openxmlformats.org/officeDocument/2006/relationships/image" Target="../media/image24.png"/></Relationships>
</file>

<file path=ppt/slides/_rels/slide8.xml.rels><?xml version="1.0" encoding="UTF-8" standalone="yes"?>
<Relationships xmlns="http://schemas.openxmlformats.org/package/2006/relationships"><Relationship Id="rId3" Type="http://schemas.openxmlformats.org/officeDocument/2006/relationships/image" Target="../media/image20.png"/><Relationship Id="rId7" Type="http://schemas.openxmlformats.org/officeDocument/2006/relationships/image" Target="../media/image12.png"/><Relationship Id="rId2" Type="http://schemas.openxmlformats.org/officeDocument/2006/relationships/image" Target="../media/image25.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22.svg"/></Relationships>
</file>

<file path=ppt/slides/_rels/slide9.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27.svg"/><Relationship Id="rId7" Type="http://schemas.openxmlformats.org/officeDocument/2006/relationships/image" Target="../media/image22.svg"/><Relationship Id="rId2" Type="http://schemas.openxmlformats.org/officeDocument/2006/relationships/image" Target="../media/image23.png"/><Relationship Id="rId1" Type="http://schemas.openxmlformats.org/officeDocument/2006/relationships/slideLayout" Target="../slideLayouts/slideLayout7.xml"/><Relationship Id="rId6" Type="http://schemas.openxmlformats.org/officeDocument/2006/relationships/image" Target="../media/image20.png"/><Relationship Id="rId5" Type="http://schemas.openxmlformats.org/officeDocument/2006/relationships/image" Target="../media/image29.svg"/><Relationship Id="rId10" Type="http://schemas.openxmlformats.org/officeDocument/2006/relationships/image" Target="../media/image12.png"/><Relationship Id="rId4" Type="http://schemas.openxmlformats.org/officeDocument/2006/relationships/image" Target="../media/image24.png"/><Relationship Id="rId9" Type="http://schemas.openxmlformats.org/officeDocument/2006/relationships/image" Target="../media/image11.png"/></Relationships>
</file>

<file path=ppt/slides/_rels/slide10.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15.svg"/><Relationship Id="rId7" Type="http://schemas.openxmlformats.org/officeDocument/2006/relationships/image" Target="../media/image10.png"/><Relationship Id="rId2" Type="http://schemas.openxmlformats.org/officeDocument/2006/relationships/image" Target="../media/image15.png"/><Relationship Id="rId1" Type="http://schemas.openxmlformats.org/officeDocument/2006/relationships/slideLayout" Target="../slideLayouts/slideLayout7.xml"/><Relationship Id="rId6" Type="http://schemas.openxmlformats.org/officeDocument/2006/relationships/image" Target="../media/image33.svg"/><Relationship Id="rId5" Type="http://schemas.openxmlformats.org/officeDocument/2006/relationships/image" Target="../media/image27.png"/><Relationship Id="rId4" Type="http://schemas.openxmlformats.org/officeDocument/2006/relationships/image" Target="../media/image26.jpeg"/><Relationship Id="rId9" Type="http://schemas.openxmlformats.org/officeDocument/2006/relationships/image" Target="../media/image12.png"/></Relationships>
</file>

<file path=ppt/slides/_rels/slide11.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22.svg"/><Relationship Id="rId7" Type="http://schemas.openxmlformats.org/officeDocument/2006/relationships/image" Target="../media/image10.png"/><Relationship Id="rId2" Type="http://schemas.openxmlformats.org/officeDocument/2006/relationships/image" Target="../media/image20.png"/><Relationship Id="rId1" Type="http://schemas.openxmlformats.org/officeDocument/2006/relationships/slideLayout" Target="../slideLayouts/slideLayout7.xml"/><Relationship Id="rId6" Type="http://schemas.openxmlformats.org/officeDocument/2006/relationships/image" Target="../media/image29.svg"/><Relationship Id="rId5" Type="http://schemas.openxmlformats.org/officeDocument/2006/relationships/image" Target="../media/image24.png"/><Relationship Id="rId4" Type="http://schemas.openxmlformats.org/officeDocument/2006/relationships/image" Target="../media/image28.jpeg"/><Relationship Id="rId9" Type="http://schemas.openxmlformats.org/officeDocument/2006/relationships/image" Target="../media/image12.png"/></Relationships>
</file>

<file path=ppt/slides/_rels/slide12.xml.rels><?xml version="1.0" encoding="UTF-8" standalone="yes"?>
<Relationships xmlns="http://schemas.openxmlformats.org/package/2006/relationships"><Relationship Id="rId8" Type="http://schemas.openxmlformats.org/officeDocument/2006/relationships/image" Target="../media/image37.svg"/><Relationship Id="rId3" Type="http://schemas.openxmlformats.org/officeDocument/2006/relationships/image" Target="../media/image27.svg"/><Relationship Id="rId7" Type="http://schemas.openxmlformats.org/officeDocument/2006/relationships/image" Target="../media/image30.png"/><Relationship Id="rId2" Type="http://schemas.openxmlformats.org/officeDocument/2006/relationships/image" Target="../media/image23.png"/><Relationship Id="rId1" Type="http://schemas.openxmlformats.org/officeDocument/2006/relationships/slideLayout" Target="../slideLayouts/slideLayout7.xml"/><Relationship Id="rId6" Type="http://schemas.openxmlformats.org/officeDocument/2006/relationships/image" Target="../media/image33.svg"/><Relationship Id="rId11" Type="http://schemas.openxmlformats.org/officeDocument/2006/relationships/image" Target="../media/image12.png"/><Relationship Id="rId5" Type="http://schemas.openxmlformats.org/officeDocument/2006/relationships/image" Target="../media/image27.png"/><Relationship Id="rId10" Type="http://schemas.openxmlformats.org/officeDocument/2006/relationships/image" Target="../media/image11.png"/><Relationship Id="rId4" Type="http://schemas.openxmlformats.org/officeDocument/2006/relationships/image" Target="../media/image29.jpeg"/><Relationship Id="rId9" Type="http://schemas.openxmlformats.org/officeDocument/2006/relationships/image" Target="../media/image10.png"/></Relationships>
</file>

<file path=ppt/slides/_rels/slide13.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32.png"/><Relationship Id="rId7" Type="http://schemas.openxmlformats.org/officeDocument/2006/relationships/image" Target="../media/image11.png"/><Relationship Id="rId2" Type="http://schemas.openxmlformats.org/officeDocument/2006/relationships/image" Target="../media/image31.jpeg"/><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41.svg"/><Relationship Id="rId4" Type="http://schemas.openxmlformats.org/officeDocument/2006/relationships/image" Target="../media/image33.png"/></Relationships>
</file>

<file path=ppt/slides/_rels/slide14.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21.png"/><Relationship Id="rId7" Type="http://schemas.openxmlformats.org/officeDocument/2006/relationships/image" Target="../media/image10.png"/><Relationship Id="rId2" Type="http://schemas.openxmlformats.org/officeDocument/2006/relationships/image" Target="../media/image34.jpeg"/><Relationship Id="rId1" Type="http://schemas.openxmlformats.org/officeDocument/2006/relationships/slideLayout" Target="../slideLayouts/slideLayout7.xml"/><Relationship Id="rId6" Type="http://schemas.openxmlformats.org/officeDocument/2006/relationships/image" Target="../media/image22.svg"/><Relationship Id="rId5" Type="http://schemas.openxmlformats.org/officeDocument/2006/relationships/image" Target="../media/image20.png"/><Relationship Id="rId4" Type="http://schemas.openxmlformats.org/officeDocument/2006/relationships/image" Target="../media/image24.svg"/><Relationship Id="rId9" Type="http://schemas.openxmlformats.org/officeDocument/2006/relationships/image" Target="../media/image12.png"/></Relationships>
</file>

<file path=ppt/slides/_rels/slide15.xml.rels><?xml version="1.0" encoding="UTF-8" standalone="yes"?>
<Relationships xmlns="http://schemas.openxmlformats.org/package/2006/relationships"><Relationship Id="rId3" Type="http://schemas.openxmlformats.org/officeDocument/2006/relationships/image" Target="../media/image23.png"/><Relationship Id="rId7" Type="http://schemas.openxmlformats.org/officeDocument/2006/relationships/image" Target="../media/image12.png"/><Relationship Id="rId2" Type="http://schemas.openxmlformats.org/officeDocument/2006/relationships/image" Target="../media/image35.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27.svg"/></Relationships>
</file>

<file path=ppt/slides/_rels/slide16.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27.svg"/><Relationship Id="rId7" Type="http://schemas.openxmlformats.org/officeDocument/2006/relationships/image" Target="../media/image7.png"/><Relationship Id="rId2" Type="http://schemas.openxmlformats.org/officeDocument/2006/relationships/image" Target="../media/image23.png"/><Relationship Id="rId1" Type="http://schemas.openxmlformats.org/officeDocument/2006/relationships/slideLayout" Target="../slideLayouts/slideLayout7.xml"/><Relationship Id="rId6" Type="http://schemas.openxmlformats.org/officeDocument/2006/relationships/image" Target="../media/image15.svg"/><Relationship Id="rId11" Type="http://schemas.openxmlformats.org/officeDocument/2006/relationships/image" Target="../media/image12.png"/><Relationship Id="rId5" Type="http://schemas.openxmlformats.org/officeDocument/2006/relationships/image" Target="../media/image15.png"/><Relationship Id="rId10" Type="http://schemas.openxmlformats.org/officeDocument/2006/relationships/image" Target="../media/image11.png"/><Relationship Id="rId4" Type="http://schemas.openxmlformats.org/officeDocument/2006/relationships/image" Target="../media/image36.jpeg"/><Relationship Id="rId9" Type="http://schemas.openxmlformats.org/officeDocument/2006/relationships/image" Target="../media/image10.png"/></Relationships>
</file>

<file path=ppt/slides/_rels/slide17.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27.png"/><Relationship Id="rId7" Type="http://schemas.openxmlformats.org/officeDocument/2006/relationships/image" Target="../media/image11.png"/><Relationship Id="rId2" Type="http://schemas.openxmlformats.org/officeDocument/2006/relationships/image" Target="../media/image37.jpeg"/><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25.png"/><Relationship Id="rId4" Type="http://schemas.openxmlformats.org/officeDocument/2006/relationships/image" Target="../media/image33.svg"/></Relationships>
</file>

<file path=ppt/slides/_rels/slide18.xml.rels><?xml version="1.0" encoding="UTF-8" standalone="yes"?>
<Relationships xmlns="http://schemas.openxmlformats.org/package/2006/relationships"><Relationship Id="rId8" Type="http://schemas.openxmlformats.org/officeDocument/2006/relationships/image" Target="../media/image29.svg"/><Relationship Id="rId3" Type="http://schemas.openxmlformats.org/officeDocument/2006/relationships/image" Target="../media/image23.png"/><Relationship Id="rId7" Type="http://schemas.openxmlformats.org/officeDocument/2006/relationships/image" Target="../media/image24.png"/><Relationship Id="rId2" Type="http://schemas.openxmlformats.org/officeDocument/2006/relationships/image" Target="../media/image4.jpeg"/><Relationship Id="rId1" Type="http://schemas.openxmlformats.org/officeDocument/2006/relationships/slideLayout" Target="../slideLayouts/slideLayout7.xml"/><Relationship Id="rId6" Type="http://schemas.openxmlformats.org/officeDocument/2006/relationships/image" Target="../media/image47.svg"/><Relationship Id="rId11" Type="http://schemas.openxmlformats.org/officeDocument/2006/relationships/image" Target="../media/image12.png"/><Relationship Id="rId5" Type="http://schemas.openxmlformats.org/officeDocument/2006/relationships/image" Target="../media/image38.png"/><Relationship Id="rId10" Type="http://schemas.openxmlformats.org/officeDocument/2006/relationships/image" Target="../media/image11.png"/><Relationship Id="rId4" Type="http://schemas.openxmlformats.org/officeDocument/2006/relationships/image" Target="../media/image27.svg"/><Relationship Id="rId9" Type="http://schemas.openxmlformats.org/officeDocument/2006/relationships/image" Target="../media/image10.png"/></Relationships>
</file>

<file path=ppt/slides/_rels/slide19.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15.svg"/><Relationship Id="rId7" Type="http://schemas.openxmlformats.org/officeDocument/2006/relationships/image" Target="../media/image5.svg"/><Relationship Id="rId2" Type="http://schemas.openxmlformats.org/officeDocument/2006/relationships/image" Target="../media/image15.png"/><Relationship Id="rId1" Type="http://schemas.openxmlformats.org/officeDocument/2006/relationships/slideLayout" Target="../slideLayouts/slideLayout7.xml"/><Relationship Id="rId6" Type="http://schemas.openxmlformats.org/officeDocument/2006/relationships/image" Target="../media/image7.png"/><Relationship Id="rId5" Type="http://schemas.openxmlformats.org/officeDocument/2006/relationships/image" Target="../media/image14.png"/><Relationship Id="rId10" Type="http://schemas.openxmlformats.org/officeDocument/2006/relationships/image" Target="../media/image12.png"/><Relationship Id="rId4" Type="http://schemas.openxmlformats.org/officeDocument/2006/relationships/image" Target="../media/image39.jpeg"/><Relationship Id="rId9" Type="http://schemas.openxmlformats.org/officeDocument/2006/relationships/image" Target="../media/image11.png"/></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2.png"/><Relationship Id="rId2" Type="http://schemas.openxmlformats.org/officeDocument/2006/relationships/image" Target="../media/image35.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5.svg"/></Relationships>
</file>

<file path=ppt/slides/_rels/slide21.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35.png"/><Relationship Id="rId7" Type="http://schemas.openxmlformats.org/officeDocument/2006/relationships/image" Target="../media/image22.svg"/><Relationship Id="rId2" Type="http://schemas.openxmlformats.org/officeDocument/2006/relationships/image" Target="../media/image40.png"/><Relationship Id="rId1" Type="http://schemas.openxmlformats.org/officeDocument/2006/relationships/slideLayout" Target="../slideLayouts/slideLayout7.xml"/><Relationship Id="rId6" Type="http://schemas.openxmlformats.org/officeDocument/2006/relationships/image" Target="../media/image20.png"/><Relationship Id="rId5" Type="http://schemas.openxmlformats.org/officeDocument/2006/relationships/image" Target="../media/image29.svg"/><Relationship Id="rId10" Type="http://schemas.openxmlformats.org/officeDocument/2006/relationships/image" Target="../media/image12.png"/><Relationship Id="rId4" Type="http://schemas.openxmlformats.org/officeDocument/2006/relationships/image" Target="../media/image24.png"/><Relationship Id="rId9" Type="http://schemas.openxmlformats.org/officeDocument/2006/relationships/image" Target="../media/image1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8600" y="-114300"/>
            <a:ext cx="18516600" cy="10401300"/>
          </a:xfrm>
          <a:prstGeom prst="rect">
            <a:avLst/>
          </a:prstGeom>
        </p:spPr>
      </p:pic>
      <p:sp>
        <p:nvSpPr>
          <p:cNvPr id="4" name="TextBox 13"/>
          <p:cNvSpPr txBox="1"/>
          <p:nvPr/>
        </p:nvSpPr>
        <p:spPr>
          <a:xfrm>
            <a:off x="5848348" y="5607388"/>
            <a:ext cx="7315200" cy="1210331"/>
          </a:xfrm>
          <a:prstGeom prst="rect">
            <a:avLst/>
          </a:prstGeom>
        </p:spPr>
        <p:txBody>
          <a:bodyPr wrap="square" lIns="0" tIns="0" rIns="0" bIns="0" rtlCol="0" anchor="t">
            <a:spAutoFit/>
          </a:bodyPr>
          <a:lstStyle/>
          <a:p>
            <a:pPr algn="ctr">
              <a:lnSpc>
                <a:spcPts val="10779"/>
              </a:lnSpc>
            </a:pPr>
            <a:r>
              <a:rPr lang="en-US" sz="6000" b="1" spc="-48" dirty="0" smtClean="0">
                <a:solidFill>
                  <a:srgbClr val="2E2E30"/>
                </a:solidFill>
                <a:latin typeface="Proxima Nova Condensed Heavy"/>
                <a:ea typeface="Proxima Nova Condensed Heavy"/>
                <a:cs typeface="Proxima Nova Condensed Heavy"/>
                <a:sym typeface="Proxima Nova Condensed Heavy"/>
              </a:rPr>
              <a:t>ACHMAD NURCHOLIS</a:t>
            </a:r>
            <a:endParaRPr lang="en-US" sz="6000" b="1" spc="-48" dirty="0">
              <a:solidFill>
                <a:srgbClr val="13A221"/>
              </a:solidFill>
              <a:latin typeface="Proxima Nova Condensed Heavy"/>
              <a:ea typeface="Proxima Nova Condensed Heavy"/>
              <a:cs typeface="Proxima Nova Condensed Heavy"/>
              <a:sym typeface="Proxima Nova Condensed Heavy"/>
            </a:endParaRPr>
          </a:p>
        </p:txBody>
      </p:sp>
      <p:sp>
        <p:nvSpPr>
          <p:cNvPr id="5" name="TextBox 13"/>
          <p:cNvSpPr txBox="1"/>
          <p:nvPr/>
        </p:nvSpPr>
        <p:spPr>
          <a:xfrm>
            <a:off x="5291239" y="4236855"/>
            <a:ext cx="8429417" cy="1661993"/>
          </a:xfrm>
          <a:prstGeom prst="rect">
            <a:avLst/>
          </a:prstGeom>
        </p:spPr>
        <p:txBody>
          <a:bodyPr wrap="square" lIns="0" tIns="0" rIns="0" bIns="0" rtlCol="0" anchor="t">
            <a:spAutoFit/>
          </a:bodyPr>
          <a:lstStyle/>
          <a:p>
            <a:pPr algn="ctr"/>
            <a:r>
              <a:rPr lang="en-US" sz="5400" b="1" spc="-48" dirty="0" smtClean="0">
                <a:solidFill>
                  <a:srgbClr val="2E2E30"/>
                </a:solidFill>
                <a:latin typeface="Proxima Nova Condensed Heavy"/>
                <a:ea typeface="Proxima Nova Condensed Heavy"/>
                <a:cs typeface="Proxima Nova Condensed Heavy"/>
                <a:sym typeface="Proxima Nova Condensed Heavy"/>
              </a:rPr>
              <a:t>LDKS </a:t>
            </a:r>
          </a:p>
          <a:p>
            <a:pPr algn="ctr"/>
            <a:r>
              <a:rPr lang="en-US" sz="5400" b="1" spc="-48" dirty="0" smtClean="0">
                <a:solidFill>
                  <a:srgbClr val="2E2E30"/>
                </a:solidFill>
                <a:latin typeface="Proxima Nova Condensed Heavy"/>
                <a:ea typeface="Proxima Nova Condensed Heavy"/>
                <a:cs typeface="Proxima Nova Condensed Heavy"/>
                <a:sym typeface="Proxima Nova Condensed Heavy"/>
              </a:rPr>
              <a:t>IPNU – IPNU </a:t>
            </a:r>
            <a:r>
              <a:rPr lang="en-US" sz="5400" b="1" spc="-48" dirty="0" smtClean="0">
                <a:solidFill>
                  <a:srgbClr val="2E2E30"/>
                </a:solidFill>
                <a:latin typeface="Proxima Nova Condensed Heavy"/>
                <a:ea typeface="Proxima Nova Condensed Heavy"/>
                <a:cs typeface="Proxima Nova Condensed Heavy"/>
                <a:sym typeface="Proxima Nova Condensed Heavy"/>
              </a:rPr>
              <a:t>-</a:t>
            </a:r>
            <a:r>
              <a:rPr lang="en-US" sz="5400" b="1" spc="-48" dirty="0" smtClean="0">
                <a:solidFill>
                  <a:srgbClr val="2E2E30"/>
                </a:solidFill>
                <a:latin typeface="Proxima Nova Condensed Heavy"/>
                <a:ea typeface="Proxima Nova Condensed Heavy"/>
                <a:cs typeface="Proxima Nova Condensed Heavy"/>
                <a:sym typeface="Proxima Nova Condensed Heavy"/>
              </a:rPr>
              <a:t> SMA DU</a:t>
            </a:r>
            <a:endParaRPr lang="en-US" sz="5400" b="1" spc="-48" dirty="0">
              <a:solidFill>
                <a:srgbClr val="13A221"/>
              </a:solidFill>
              <a:latin typeface="Proxima Nova Condensed Heavy"/>
              <a:ea typeface="Proxima Nova Condensed Heavy"/>
              <a:cs typeface="Proxima Nova Condensed Heavy"/>
              <a:sym typeface="Proxima Nova Condensed Heavy"/>
            </a:endParaRPr>
          </a:p>
        </p:txBody>
      </p:sp>
      <p:pic>
        <p:nvPicPr>
          <p:cNvPr id="6" name="Picture 5"/>
          <p:cNvPicPr>
            <a:picLocks noChangeAspect="1"/>
          </p:cNvPicPr>
          <p:nvPr/>
        </p:nvPicPr>
        <p:blipFill>
          <a:blip r:embed="rId3"/>
          <a:stretch>
            <a:fillRect/>
          </a:stretch>
        </p:blipFill>
        <p:spPr>
          <a:xfrm>
            <a:off x="6486732" y="1353736"/>
            <a:ext cx="6038433" cy="2335620"/>
          </a:xfrm>
          <a:prstGeom prst="rect">
            <a:avLst/>
          </a:prstGeom>
        </p:spPr>
      </p:pic>
      <p:pic>
        <p:nvPicPr>
          <p:cNvPr id="9" name="Picture 8"/>
          <p:cNvPicPr>
            <a:picLocks noChangeAspect="1"/>
          </p:cNvPicPr>
          <p:nvPr/>
        </p:nvPicPr>
        <p:blipFill>
          <a:blip r:embed="rId4">
            <a:extLst>
              <a:ext uri="{BEBA8EAE-BF5A-486C-A8C5-ECC9F3942E4B}">
                <a14:imgProps xmlns:a14="http://schemas.microsoft.com/office/drawing/2010/main">
                  <a14:imgLayer r:embed="rId5">
                    <a14:imgEffect>
                      <a14:backgroundRemoval t="3906" b="99645" l="9783" r="89946">
                        <a14:foregroundMark x1="44565" y1="28196" x2="44565" y2="28196"/>
                        <a14:foregroundMark x1="55842" y1="27486" x2="55842" y2="27486"/>
                        <a14:foregroundMark x1="58288" y1="26349" x2="58288" y2="26349"/>
                      </a14:backgroundRemoval>
                    </a14:imgEffect>
                  </a14:imgLayer>
                </a14:imgProps>
              </a:ext>
              <a:ext uri="{28A0092B-C50C-407E-A947-70E740481C1C}">
                <a14:useLocalDpi xmlns:a14="http://schemas.microsoft.com/office/drawing/2010/main" val="0"/>
              </a:ext>
            </a:extLst>
          </a:blip>
          <a:stretch>
            <a:fillRect/>
          </a:stretch>
        </p:blipFill>
        <p:spPr>
          <a:xfrm>
            <a:off x="1519760" y="266700"/>
            <a:ext cx="5257799" cy="10058400"/>
          </a:xfrm>
          <a:prstGeom prst="rect">
            <a:avLst/>
          </a:prstGeom>
        </p:spPr>
      </p:pic>
    </p:spTree>
    <p:extLst>
      <p:ext uri="{BB962C8B-B14F-4D97-AF65-F5344CB8AC3E}">
        <p14:creationId xmlns:p14="http://schemas.microsoft.com/office/powerpoint/2010/main" val="384730896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9755845" y="2221354"/>
            <a:ext cx="10729252" cy="6941677"/>
            <a:chOff x="0" y="0"/>
            <a:chExt cx="1079621" cy="698500"/>
          </a:xfrm>
        </p:grpSpPr>
        <p:sp>
          <p:nvSpPr>
            <p:cNvPr id="3" name="Freeform 3"/>
            <p:cNvSpPr/>
            <p:nvPr/>
          </p:nvSpPr>
          <p:spPr>
            <a:xfrm>
              <a:off x="0" y="0"/>
              <a:ext cx="1079621" cy="698500"/>
            </a:xfrm>
            <a:custGeom>
              <a:avLst/>
              <a:gdLst/>
              <a:ahLst/>
              <a:cxnLst/>
              <a:rect l="l" t="t" r="r" b="b"/>
              <a:pathLst>
                <a:path w="1079621" h="698500">
                  <a:moveTo>
                    <a:pt x="1079621" y="349250"/>
                  </a:moveTo>
                  <a:lnTo>
                    <a:pt x="876421" y="698500"/>
                  </a:lnTo>
                  <a:lnTo>
                    <a:pt x="203200" y="698500"/>
                  </a:lnTo>
                  <a:lnTo>
                    <a:pt x="0" y="349250"/>
                  </a:lnTo>
                  <a:lnTo>
                    <a:pt x="203200" y="0"/>
                  </a:lnTo>
                  <a:lnTo>
                    <a:pt x="876421" y="0"/>
                  </a:lnTo>
                  <a:lnTo>
                    <a:pt x="1079621" y="349250"/>
                  </a:lnTo>
                  <a:close/>
                </a:path>
              </a:pathLst>
            </a:custGeom>
            <a:blipFill>
              <a:blip r:embed="rId2"/>
              <a:stretch>
                <a:fillRect b="-2977"/>
              </a:stretch>
            </a:blipFill>
          </p:spPr>
        </p:sp>
      </p:grpSp>
      <p:sp>
        <p:nvSpPr>
          <p:cNvPr id="4" name="Freeform 4"/>
          <p:cNvSpPr/>
          <p:nvPr/>
        </p:nvSpPr>
        <p:spPr>
          <a:xfrm flipH="1">
            <a:off x="7329031" y="3119510"/>
            <a:ext cx="11128707" cy="7303214"/>
          </a:xfrm>
          <a:custGeom>
            <a:avLst/>
            <a:gdLst/>
            <a:ahLst/>
            <a:cxnLst/>
            <a:rect l="l" t="t" r="r" b="b"/>
            <a:pathLst>
              <a:path w="11128707" h="7303214">
                <a:moveTo>
                  <a:pt x="11128707" y="0"/>
                </a:moveTo>
                <a:lnTo>
                  <a:pt x="0" y="0"/>
                </a:lnTo>
                <a:lnTo>
                  <a:pt x="0" y="7303214"/>
                </a:lnTo>
                <a:lnTo>
                  <a:pt x="11128707" y="7303214"/>
                </a:lnTo>
                <a:lnTo>
                  <a:pt x="11128707" y="0"/>
                </a:lnTo>
                <a:close/>
              </a:path>
            </a:pathLst>
          </a:custGeom>
          <a:blipFill>
            <a:blip r:embed="rId3"/>
            <a:stretch>
              <a:fillRect/>
            </a:stretch>
          </a:blipFill>
        </p:spPr>
      </p:sp>
      <p:sp>
        <p:nvSpPr>
          <p:cNvPr id="5" name="Freeform 5"/>
          <p:cNvSpPr/>
          <p:nvPr/>
        </p:nvSpPr>
        <p:spPr>
          <a:xfrm flipV="1">
            <a:off x="-689675" y="-115904"/>
            <a:ext cx="5859120" cy="4340631"/>
          </a:xfrm>
          <a:custGeom>
            <a:avLst/>
            <a:gdLst/>
            <a:ahLst/>
            <a:cxnLst/>
            <a:rect l="l" t="t" r="r" b="b"/>
            <a:pathLst>
              <a:path w="5859120" h="4340631">
                <a:moveTo>
                  <a:pt x="0" y="4340631"/>
                </a:moveTo>
                <a:lnTo>
                  <a:pt x="5859119" y="4340631"/>
                </a:lnTo>
                <a:lnTo>
                  <a:pt x="5859119" y="0"/>
                </a:lnTo>
                <a:lnTo>
                  <a:pt x="0" y="0"/>
                </a:lnTo>
                <a:lnTo>
                  <a:pt x="0" y="4340631"/>
                </a:lnTo>
                <a:close/>
              </a:path>
            </a:pathLst>
          </a:custGeom>
          <a:blipFill>
            <a:blip r:embed="rId4"/>
            <a:stretch>
              <a:fillRect/>
            </a:stretch>
          </a:blipFill>
        </p:spPr>
      </p:sp>
      <p:sp>
        <p:nvSpPr>
          <p:cNvPr id="6" name="Freeform 6"/>
          <p:cNvSpPr/>
          <p:nvPr/>
        </p:nvSpPr>
        <p:spPr>
          <a:xfrm>
            <a:off x="5664937" y="9544031"/>
            <a:ext cx="1664094" cy="563712"/>
          </a:xfrm>
          <a:custGeom>
            <a:avLst/>
            <a:gdLst/>
            <a:ahLst/>
            <a:cxnLst/>
            <a:rect l="l" t="t" r="r" b="b"/>
            <a:pathLst>
              <a:path w="1664094" h="563712">
                <a:moveTo>
                  <a:pt x="0" y="0"/>
                </a:moveTo>
                <a:lnTo>
                  <a:pt x="1664094" y="0"/>
                </a:lnTo>
                <a:lnTo>
                  <a:pt x="1664094" y="563711"/>
                </a:lnTo>
                <a:lnTo>
                  <a:pt x="0" y="563711"/>
                </a:lnTo>
                <a:lnTo>
                  <a:pt x="0" y="0"/>
                </a:lnTo>
                <a:close/>
              </a:path>
            </a:pathLst>
          </a:custGeom>
          <a:blipFill>
            <a:blip r:embed="rId5">
              <a:extLst>
                <a:ext uri="{96DAC541-7B7A-43D3-8B79-37D633B846F1}">
                  <asvg:svgBlip xmlns:asvg="http://schemas.microsoft.com/office/drawing/2016/SVG/main" xmlns="" r:embed="rId6"/>
                </a:ext>
              </a:extLst>
            </a:blip>
            <a:stretch>
              <a:fillRect/>
            </a:stretch>
          </a:blipFill>
        </p:spPr>
      </p:sp>
      <p:sp>
        <p:nvSpPr>
          <p:cNvPr id="7" name="Freeform 7"/>
          <p:cNvSpPr/>
          <p:nvPr/>
        </p:nvSpPr>
        <p:spPr>
          <a:xfrm>
            <a:off x="15940770" y="771913"/>
            <a:ext cx="2618010" cy="923831"/>
          </a:xfrm>
          <a:custGeom>
            <a:avLst/>
            <a:gdLst/>
            <a:ahLst/>
            <a:cxnLst/>
            <a:rect l="l" t="t" r="r" b="b"/>
            <a:pathLst>
              <a:path w="2618010" h="923831">
                <a:moveTo>
                  <a:pt x="0" y="0"/>
                </a:moveTo>
                <a:lnTo>
                  <a:pt x="2618010" y="0"/>
                </a:lnTo>
                <a:lnTo>
                  <a:pt x="2618010" y="923831"/>
                </a:lnTo>
                <a:lnTo>
                  <a:pt x="0" y="923831"/>
                </a:lnTo>
                <a:lnTo>
                  <a:pt x="0" y="0"/>
                </a:lnTo>
                <a:close/>
              </a:path>
            </a:pathLst>
          </a:custGeom>
          <a:blipFill>
            <a:blip r:embed="rId7">
              <a:extLst>
                <a:ext uri="{96DAC541-7B7A-43D3-8B79-37D633B846F1}">
                  <asvg:svgBlip xmlns:asvg="http://schemas.microsoft.com/office/drawing/2016/SVG/main" xmlns="" r:embed="rId8"/>
                </a:ext>
              </a:extLst>
            </a:blip>
            <a:stretch>
              <a:fillRect b="-65426"/>
            </a:stretch>
          </a:blipFill>
        </p:spPr>
      </p:sp>
      <p:sp>
        <p:nvSpPr>
          <p:cNvPr id="8" name="Freeform 8"/>
          <p:cNvSpPr/>
          <p:nvPr/>
        </p:nvSpPr>
        <p:spPr>
          <a:xfrm>
            <a:off x="7824865" y="7692211"/>
            <a:ext cx="1745668" cy="1998936"/>
          </a:xfrm>
          <a:custGeom>
            <a:avLst/>
            <a:gdLst/>
            <a:ahLst/>
            <a:cxnLst/>
            <a:rect l="l" t="t" r="r" b="b"/>
            <a:pathLst>
              <a:path w="1745668" h="1998936">
                <a:moveTo>
                  <a:pt x="0" y="0"/>
                </a:moveTo>
                <a:lnTo>
                  <a:pt x="1745668" y="0"/>
                </a:lnTo>
                <a:lnTo>
                  <a:pt x="1745668" y="1998936"/>
                </a:lnTo>
                <a:lnTo>
                  <a:pt x="0" y="1998936"/>
                </a:lnTo>
                <a:lnTo>
                  <a:pt x="0" y="0"/>
                </a:lnTo>
                <a:close/>
              </a:path>
            </a:pathLst>
          </a:custGeom>
          <a:blipFill>
            <a:blip r:embed="rId9"/>
            <a:stretch>
              <a:fillRect b="-67065"/>
            </a:stretch>
          </a:blipFill>
          <a:ln cap="sq">
            <a:noFill/>
            <a:prstDash val="solid"/>
            <a:miter/>
          </a:ln>
        </p:spPr>
      </p:sp>
      <p:grpSp>
        <p:nvGrpSpPr>
          <p:cNvPr id="9" name="Group 9"/>
          <p:cNvGrpSpPr/>
          <p:nvPr/>
        </p:nvGrpSpPr>
        <p:grpSpPr>
          <a:xfrm>
            <a:off x="12151343" y="611168"/>
            <a:ext cx="3229596" cy="1245320"/>
            <a:chOff x="0" y="0"/>
            <a:chExt cx="4306129" cy="1660427"/>
          </a:xfrm>
        </p:grpSpPr>
        <p:sp>
          <p:nvSpPr>
            <p:cNvPr id="10" name="Freeform 10"/>
            <p:cNvSpPr/>
            <p:nvPr/>
          </p:nvSpPr>
          <p:spPr>
            <a:xfrm>
              <a:off x="1361395" y="0"/>
              <a:ext cx="1660427" cy="1660427"/>
            </a:xfrm>
            <a:custGeom>
              <a:avLst/>
              <a:gdLst/>
              <a:ahLst/>
              <a:cxnLst/>
              <a:rect l="l" t="t" r="r" b="b"/>
              <a:pathLst>
                <a:path w="1660427" h="1660427">
                  <a:moveTo>
                    <a:pt x="0" y="0"/>
                  </a:moveTo>
                  <a:lnTo>
                    <a:pt x="1660427" y="0"/>
                  </a:lnTo>
                  <a:lnTo>
                    <a:pt x="1660427" y="1660427"/>
                  </a:lnTo>
                  <a:lnTo>
                    <a:pt x="0" y="1660427"/>
                  </a:lnTo>
                  <a:lnTo>
                    <a:pt x="0" y="0"/>
                  </a:lnTo>
                  <a:close/>
                </a:path>
              </a:pathLst>
            </a:custGeom>
            <a:blipFill>
              <a:blip r:embed="rId10"/>
              <a:stretch>
                <a:fillRect/>
              </a:stretch>
            </a:blipFill>
          </p:spPr>
        </p:sp>
        <p:sp>
          <p:nvSpPr>
            <p:cNvPr id="11" name="Freeform 11"/>
            <p:cNvSpPr/>
            <p:nvPr/>
          </p:nvSpPr>
          <p:spPr>
            <a:xfrm>
              <a:off x="0" y="79553"/>
              <a:ext cx="1564289" cy="1564289"/>
            </a:xfrm>
            <a:custGeom>
              <a:avLst/>
              <a:gdLst/>
              <a:ahLst/>
              <a:cxnLst/>
              <a:rect l="l" t="t" r="r" b="b"/>
              <a:pathLst>
                <a:path w="1564289" h="1564289">
                  <a:moveTo>
                    <a:pt x="0" y="0"/>
                  </a:moveTo>
                  <a:lnTo>
                    <a:pt x="1564289" y="0"/>
                  </a:lnTo>
                  <a:lnTo>
                    <a:pt x="1564289" y="1564290"/>
                  </a:lnTo>
                  <a:lnTo>
                    <a:pt x="0" y="1564290"/>
                  </a:lnTo>
                  <a:lnTo>
                    <a:pt x="0" y="0"/>
                  </a:lnTo>
                  <a:close/>
                </a:path>
              </a:pathLst>
            </a:custGeom>
            <a:blipFill>
              <a:blip r:embed="rId11"/>
              <a:stretch>
                <a:fillRect/>
              </a:stretch>
            </a:blipFill>
          </p:spPr>
        </p:sp>
        <p:sp>
          <p:nvSpPr>
            <p:cNvPr id="12" name="Freeform 12"/>
            <p:cNvSpPr/>
            <p:nvPr/>
          </p:nvSpPr>
          <p:spPr>
            <a:xfrm>
              <a:off x="2804808" y="79553"/>
              <a:ext cx="1501320" cy="1501320"/>
            </a:xfrm>
            <a:custGeom>
              <a:avLst/>
              <a:gdLst/>
              <a:ahLst/>
              <a:cxnLst/>
              <a:rect l="l" t="t" r="r" b="b"/>
              <a:pathLst>
                <a:path w="1501320" h="1501320">
                  <a:moveTo>
                    <a:pt x="0" y="0"/>
                  </a:moveTo>
                  <a:lnTo>
                    <a:pt x="1501321" y="0"/>
                  </a:lnTo>
                  <a:lnTo>
                    <a:pt x="1501321" y="1501321"/>
                  </a:lnTo>
                  <a:lnTo>
                    <a:pt x="0" y="1501321"/>
                  </a:lnTo>
                  <a:lnTo>
                    <a:pt x="0" y="0"/>
                  </a:lnTo>
                  <a:close/>
                </a:path>
              </a:pathLst>
            </a:custGeom>
            <a:blipFill>
              <a:blip r:embed="rId12"/>
              <a:stretch>
                <a:fillRect/>
              </a:stretch>
            </a:blipFill>
          </p:spPr>
        </p:sp>
      </p:grpSp>
      <p:sp>
        <p:nvSpPr>
          <p:cNvPr id="13" name="TextBox 13"/>
          <p:cNvSpPr txBox="1"/>
          <p:nvPr/>
        </p:nvSpPr>
        <p:spPr>
          <a:xfrm>
            <a:off x="1028700" y="2159186"/>
            <a:ext cx="9203865" cy="2743830"/>
          </a:xfrm>
          <a:prstGeom prst="rect">
            <a:avLst/>
          </a:prstGeom>
        </p:spPr>
        <p:txBody>
          <a:bodyPr lIns="0" tIns="0" rIns="0" bIns="0" rtlCol="0" anchor="t">
            <a:spAutoFit/>
          </a:bodyPr>
          <a:lstStyle/>
          <a:p>
            <a:pPr algn="l">
              <a:lnSpc>
                <a:spcPts val="10779"/>
              </a:lnSpc>
            </a:pPr>
            <a:r>
              <a:rPr lang="en-US" sz="9799" b="1" spc="-48" dirty="0">
                <a:solidFill>
                  <a:srgbClr val="2E2E30"/>
                </a:solidFill>
                <a:latin typeface="Proxima Nova Condensed Heavy"/>
                <a:ea typeface="Proxima Nova Condensed Heavy"/>
                <a:cs typeface="Proxima Nova Condensed Heavy"/>
                <a:sym typeface="Proxima Nova Condensed Heavy"/>
              </a:rPr>
              <a:t>KEPEMIMPINAN </a:t>
            </a:r>
          </a:p>
          <a:p>
            <a:pPr algn="l">
              <a:lnSpc>
                <a:spcPts val="10779"/>
              </a:lnSpc>
            </a:pPr>
            <a:r>
              <a:rPr lang="en-US" sz="9799" b="1" spc="-48" dirty="0">
                <a:solidFill>
                  <a:srgbClr val="13A221"/>
                </a:solidFill>
                <a:latin typeface="Proxima Nova Condensed Heavy"/>
                <a:ea typeface="Proxima Nova Condensed Heavy"/>
                <a:cs typeface="Proxima Nova Condensed Heavy"/>
                <a:sym typeface="Proxima Nova Condensed Heavy"/>
              </a:rPr>
              <a:t>DI ERA MODERN</a:t>
            </a:r>
          </a:p>
        </p:txBody>
      </p:sp>
      <p:sp>
        <p:nvSpPr>
          <p:cNvPr id="14" name="TextBox 14"/>
          <p:cNvSpPr txBox="1"/>
          <p:nvPr/>
        </p:nvSpPr>
        <p:spPr>
          <a:xfrm>
            <a:off x="1028700" y="5840711"/>
            <a:ext cx="8019420" cy="2233636"/>
          </a:xfrm>
          <a:prstGeom prst="rect">
            <a:avLst/>
          </a:prstGeom>
        </p:spPr>
        <p:txBody>
          <a:bodyPr lIns="0" tIns="0" rIns="0" bIns="0" rtlCol="0" anchor="t">
            <a:spAutoFit/>
          </a:bodyPr>
          <a:lstStyle/>
          <a:p>
            <a:pPr algn="l">
              <a:lnSpc>
                <a:spcPts val="4385"/>
              </a:lnSpc>
            </a:pPr>
            <a:r>
              <a:rPr lang="en-US" sz="3373" b="1" i="1">
                <a:solidFill>
                  <a:srgbClr val="000000"/>
                </a:solidFill>
                <a:latin typeface="Poppins Semi-Bold Italics"/>
                <a:ea typeface="Poppins Semi-Bold Italics"/>
                <a:cs typeface="Poppins Semi-Bold Italics"/>
                <a:sym typeface="Poppins Semi-Bold Italics"/>
              </a:rPr>
              <a:t>Menjelaskan bagaimana pemimpin masa kini harus beradaptasi dengan perkembangan teknologi dan perubahan sosial yang cepat.</a:t>
            </a:r>
          </a:p>
        </p:txBody>
      </p:sp>
      <p:sp>
        <p:nvSpPr>
          <p:cNvPr id="15" name="TextBox 15"/>
          <p:cNvSpPr txBox="1"/>
          <p:nvPr/>
        </p:nvSpPr>
        <p:spPr>
          <a:xfrm>
            <a:off x="1028700" y="4765297"/>
            <a:ext cx="8541833" cy="566420"/>
          </a:xfrm>
          <a:prstGeom prst="rect">
            <a:avLst/>
          </a:prstGeom>
        </p:spPr>
        <p:txBody>
          <a:bodyPr lIns="0" tIns="0" rIns="0" bIns="0" rtlCol="0" anchor="t">
            <a:spAutoFit/>
          </a:bodyPr>
          <a:lstStyle/>
          <a:p>
            <a:pPr algn="l">
              <a:lnSpc>
                <a:spcPts val="4479"/>
              </a:lnSpc>
            </a:pPr>
            <a:r>
              <a:rPr lang="en-US" sz="3199" b="1" dirty="0">
                <a:solidFill>
                  <a:srgbClr val="000000"/>
                </a:solidFill>
                <a:latin typeface="Poppins Bold"/>
                <a:ea typeface="Poppins Bold"/>
                <a:cs typeface="Poppins Bold"/>
                <a:sym typeface="Poppins Bold"/>
              </a:rPr>
              <a:t>BERPIKIR STRATEGIS, BERTINDAK DINAMIS</a:t>
            </a:r>
          </a:p>
        </p:txBody>
      </p:sp>
      <p:sp>
        <p:nvSpPr>
          <p:cNvPr id="16" name="TextBox 16"/>
          <p:cNvSpPr txBox="1"/>
          <p:nvPr/>
        </p:nvSpPr>
        <p:spPr>
          <a:xfrm>
            <a:off x="1028699" y="8705196"/>
            <a:ext cx="6796165" cy="461665"/>
          </a:xfrm>
          <a:prstGeom prst="rect">
            <a:avLst/>
          </a:prstGeom>
        </p:spPr>
        <p:txBody>
          <a:bodyPr wrap="square" lIns="0" tIns="0" rIns="0" bIns="0" rtlCol="0" anchor="t">
            <a:spAutoFit/>
          </a:bodyPr>
          <a:lstStyle/>
          <a:p>
            <a:pPr algn="l">
              <a:lnSpc>
                <a:spcPts val="3640"/>
              </a:lnSpc>
            </a:pPr>
            <a:r>
              <a:rPr lang="en-US" sz="2600" b="1" dirty="0" err="1">
                <a:solidFill>
                  <a:srgbClr val="000000"/>
                </a:solidFill>
                <a:latin typeface="Poppins Semi-Bold"/>
                <a:ea typeface="Poppins Semi-Bold"/>
                <a:cs typeface="Poppins Semi-Bold"/>
                <a:sym typeface="Poppins Semi-Bold"/>
              </a:rPr>
              <a:t>Disusun</a:t>
            </a:r>
            <a:r>
              <a:rPr lang="en-US" sz="2600" b="1" dirty="0">
                <a:solidFill>
                  <a:srgbClr val="000000"/>
                </a:solidFill>
                <a:latin typeface="Poppins Semi-Bold"/>
                <a:ea typeface="Poppins Semi-Bold"/>
                <a:cs typeface="Poppins Semi-Bold"/>
                <a:sym typeface="Poppins Semi-Bold"/>
              </a:rPr>
              <a:t> </a:t>
            </a:r>
            <a:r>
              <a:rPr lang="en-US" sz="2600" b="1" dirty="0" err="1">
                <a:solidFill>
                  <a:srgbClr val="000000"/>
                </a:solidFill>
                <a:latin typeface="Poppins Semi-Bold"/>
                <a:ea typeface="Poppins Semi-Bold"/>
                <a:cs typeface="Poppins Semi-Bold"/>
                <a:sym typeface="Poppins Semi-Bold"/>
              </a:rPr>
              <a:t>Oleh</a:t>
            </a:r>
            <a:r>
              <a:rPr lang="en-US" sz="2600" b="1" dirty="0">
                <a:solidFill>
                  <a:srgbClr val="000000"/>
                </a:solidFill>
                <a:latin typeface="Poppins Semi-Bold"/>
                <a:ea typeface="Poppins Semi-Bold"/>
                <a:cs typeface="Poppins Semi-Bold"/>
                <a:sym typeface="Poppins Semi-Bold"/>
              </a:rPr>
              <a:t> : ACH. NURCHOLIS, S. </a:t>
            </a:r>
            <a:r>
              <a:rPr lang="en-US" sz="2600" b="1" dirty="0" err="1">
                <a:solidFill>
                  <a:srgbClr val="000000"/>
                </a:solidFill>
                <a:latin typeface="Poppins Semi-Bold"/>
                <a:ea typeface="Poppins Semi-Bold"/>
                <a:cs typeface="Poppins Semi-Bold"/>
                <a:sym typeface="Poppins Semi-Bold"/>
              </a:rPr>
              <a:t>Sos</a:t>
            </a:r>
            <a:r>
              <a:rPr lang="en-US" sz="2600" b="1" dirty="0">
                <a:solidFill>
                  <a:srgbClr val="000000"/>
                </a:solidFill>
                <a:latin typeface="Poppins Semi-Bold"/>
                <a:ea typeface="Poppins Semi-Bold"/>
                <a:cs typeface="Poppins Semi-Bold"/>
                <a:sym typeface="Poppins Semi-Bold"/>
              </a:rPr>
              <a:t>. I</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1467834" y="-554495"/>
            <a:ext cx="6274367" cy="9478386"/>
            <a:chOff x="0" y="0"/>
            <a:chExt cx="972064" cy="1468450"/>
          </a:xfrm>
        </p:grpSpPr>
        <p:sp>
          <p:nvSpPr>
            <p:cNvPr id="3" name="Freeform 3"/>
            <p:cNvSpPr/>
            <p:nvPr/>
          </p:nvSpPr>
          <p:spPr>
            <a:xfrm>
              <a:off x="0" y="0"/>
              <a:ext cx="972064" cy="1468450"/>
            </a:xfrm>
            <a:custGeom>
              <a:avLst/>
              <a:gdLst/>
              <a:ahLst/>
              <a:cxnLst/>
              <a:rect l="l" t="t" r="r" b="b"/>
              <a:pathLst>
                <a:path w="972064" h="1468450">
                  <a:moveTo>
                    <a:pt x="0" y="0"/>
                  </a:moveTo>
                  <a:lnTo>
                    <a:pt x="972064" y="0"/>
                  </a:lnTo>
                  <a:lnTo>
                    <a:pt x="972064" y="1468450"/>
                  </a:lnTo>
                  <a:lnTo>
                    <a:pt x="0" y="1468450"/>
                  </a:lnTo>
                  <a:close/>
                </a:path>
              </a:pathLst>
            </a:custGeom>
            <a:blipFill>
              <a:blip r:embed="rId2"/>
              <a:stretch>
                <a:fillRect l="-49640" r="-76957"/>
              </a:stretch>
            </a:blipFill>
          </p:spPr>
        </p:sp>
      </p:grpSp>
      <p:sp>
        <p:nvSpPr>
          <p:cNvPr id="4" name="Freeform 4"/>
          <p:cNvSpPr/>
          <p:nvPr/>
        </p:nvSpPr>
        <p:spPr>
          <a:xfrm>
            <a:off x="-476726" y="4769303"/>
            <a:ext cx="7100472" cy="5671502"/>
          </a:xfrm>
          <a:custGeom>
            <a:avLst/>
            <a:gdLst/>
            <a:ahLst/>
            <a:cxnLst/>
            <a:rect l="l" t="t" r="r" b="b"/>
            <a:pathLst>
              <a:path w="7100472" h="5671502">
                <a:moveTo>
                  <a:pt x="0" y="0"/>
                </a:moveTo>
                <a:lnTo>
                  <a:pt x="7100472" y="0"/>
                </a:lnTo>
                <a:lnTo>
                  <a:pt x="7100472" y="5671502"/>
                </a:lnTo>
                <a:lnTo>
                  <a:pt x="0" y="5671502"/>
                </a:lnTo>
                <a:lnTo>
                  <a:pt x="0" y="0"/>
                </a:lnTo>
                <a:close/>
              </a:path>
            </a:pathLst>
          </a:custGeom>
          <a:blipFill>
            <a:blip r:embed="rId3"/>
            <a:stretch>
              <a:fillRect/>
            </a:stretch>
          </a:blipFill>
        </p:spPr>
      </p:sp>
      <p:sp>
        <p:nvSpPr>
          <p:cNvPr id="5" name="Freeform 5"/>
          <p:cNvSpPr/>
          <p:nvPr/>
        </p:nvSpPr>
        <p:spPr>
          <a:xfrm flipH="1">
            <a:off x="15728901" y="918021"/>
            <a:ext cx="1864548" cy="631616"/>
          </a:xfrm>
          <a:custGeom>
            <a:avLst/>
            <a:gdLst/>
            <a:ahLst/>
            <a:cxnLst/>
            <a:rect l="l" t="t" r="r" b="b"/>
            <a:pathLst>
              <a:path w="1864548" h="631616">
                <a:moveTo>
                  <a:pt x="1864548" y="0"/>
                </a:moveTo>
                <a:lnTo>
                  <a:pt x="0" y="0"/>
                </a:lnTo>
                <a:lnTo>
                  <a:pt x="0" y="631615"/>
                </a:lnTo>
                <a:lnTo>
                  <a:pt x="1864548" y="631615"/>
                </a:lnTo>
                <a:lnTo>
                  <a:pt x="1864548" y="0"/>
                </a:lnTo>
                <a:close/>
              </a:path>
            </a:pathLst>
          </a:custGeom>
          <a:blipFill>
            <a:blip r:embed="rId4">
              <a:extLst>
                <a:ext uri="{96DAC541-7B7A-43D3-8B79-37D633B846F1}">
                  <asvg:svgBlip xmlns:asvg="http://schemas.microsoft.com/office/drawing/2016/SVG/main" xmlns="" r:embed="rId5"/>
                </a:ext>
              </a:extLst>
            </a:blip>
            <a:stretch>
              <a:fillRect/>
            </a:stretch>
          </a:blipFill>
        </p:spPr>
      </p:sp>
      <p:sp>
        <p:nvSpPr>
          <p:cNvPr id="6" name="TextBox 6"/>
          <p:cNvSpPr txBox="1"/>
          <p:nvPr/>
        </p:nvSpPr>
        <p:spPr>
          <a:xfrm>
            <a:off x="8885661" y="2508912"/>
            <a:ext cx="8373639" cy="1359024"/>
          </a:xfrm>
          <a:prstGeom prst="rect">
            <a:avLst/>
          </a:prstGeom>
        </p:spPr>
        <p:txBody>
          <a:bodyPr lIns="0" tIns="0" rIns="0" bIns="0" rtlCol="0" anchor="t">
            <a:spAutoFit/>
          </a:bodyPr>
          <a:lstStyle/>
          <a:p>
            <a:pPr algn="l">
              <a:lnSpc>
                <a:spcPts val="10508"/>
              </a:lnSpc>
            </a:pPr>
            <a:r>
              <a:rPr lang="en-US" sz="9299" b="1" spc="-46">
                <a:solidFill>
                  <a:srgbClr val="AB1C24"/>
                </a:solidFill>
                <a:latin typeface="Proxima Nova Condensed Heavy"/>
                <a:ea typeface="Proxima Nova Condensed Heavy"/>
                <a:cs typeface="Proxima Nova Condensed Heavy"/>
                <a:sym typeface="Proxima Nova Condensed Heavy"/>
              </a:rPr>
              <a:t>PENDAHULUAN</a:t>
            </a:r>
          </a:p>
        </p:txBody>
      </p:sp>
      <p:sp>
        <p:nvSpPr>
          <p:cNvPr id="7" name="TextBox 7"/>
          <p:cNvSpPr txBox="1"/>
          <p:nvPr/>
        </p:nvSpPr>
        <p:spPr>
          <a:xfrm>
            <a:off x="8885661" y="3981743"/>
            <a:ext cx="8110714" cy="4810125"/>
          </a:xfrm>
          <a:prstGeom prst="rect">
            <a:avLst/>
          </a:prstGeom>
        </p:spPr>
        <p:txBody>
          <a:bodyPr lIns="0" tIns="0" rIns="0" bIns="0" rtlCol="0" anchor="t">
            <a:spAutoFit/>
          </a:bodyPr>
          <a:lstStyle/>
          <a:p>
            <a:pPr algn="just">
              <a:lnSpc>
                <a:spcPts val="4200"/>
              </a:lnSpc>
            </a:pPr>
            <a:r>
              <a:rPr lang="en-US" sz="3000" b="1">
                <a:solidFill>
                  <a:srgbClr val="000000"/>
                </a:solidFill>
                <a:latin typeface="Poppins Semi-Bold"/>
                <a:ea typeface="Poppins Semi-Bold"/>
                <a:cs typeface="Poppins Semi-Bold"/>
                <a:sym typeface="Poppins Semi-Bold"/>
              </a:rPr>
              <a:t>Kepemimpinan di era modern menuntut kemampuan adaptasi yang tinggi terhadap perubahan cepat dalam teknologi, ekonomi, dan sosial budaya. Seorang pemimpin masa kini tidak hanya berperan sebagai pengambil keputusan, tetapi juga sebagai inspirator, komunikator, dan kolaborator yang mampu memberdayakan timnya.</a:t>
            </a:r>
          </a:p>
        </p:txBody>
      </p:sp>
      <p:sp>
        <p:nvSpPr>
          <p:cNvPr id="8" name="Freeform 8"/>
          <p:cNvSpPr/>
          <p:nvPr/>
        </p:nvSpPr>
        <p:spPr>
          <a:xfrm rot="-5400000">
            <a:off x="7114740" y="231582"/>
            <a:ext cx="2618010" cy="923831"/>
          </a:xfrm>
          <a:custGeom>
            <a:avLst/>
            <a:gdLst/>
            <a:ahLst/>
            <a:cxnLst/>
            <a:rect l="l" t="t" r="r" b="b"/>
            <a:pathLst>
              <a:path w="2618010" h="923831">
                <a:moveTo>
                  <a:pt x="0" y="0"/>
                </a:moveTo>
                <a:lnTo>
                  <a:pt x="2618011" y="0"/>
                </a:lnTo>
                <a:lnTo>
                  <a:pt x="2618011" y="923831"/>
                </a:lnTo>
                <a:lnTo>
                  <a:pt x="0" y="923831"/>
                </a:lnTo>
                <a:lnTo>
                  <a:pt x="0" y="0"/>
                </a:lnTo>
                <a:close/>
              </a:path>
            </a:pathLst>
          </a:custGeom>
          <a:blipFill>
            <a:blip r:embed="rId6">
              <a:extLst>
                <a:ext uri="{96DAC541-7B7A-43D3-8B79-37D633B846F1}">
                  <asvg:svgBlip xmlns:asvg="http://schemas.microsoft.com/office/drawing/2016/SVG/main" xmlns="" r:embed="rId7"/>
                </a:ext>
              </a:extLst>
            </a:blip>
            <a:stretch>
              <a:fillRect b="-65426"/>
            </a:stretch>
          </a:blipFill>
        </p:spPr>
      </p:sp>
      <p:grpSp>
        <p:nvGrpSpPr>
          <p:cNvPr id="9" name="Group 9"/>
          <p:cNvGrpSpPr/>
          <p:nvPr/>
        </p:nvGrpSpPr>
        <p:grpSpPr>
          <a:xfrm>
            <a:off x="12151343" y="611168"/>
            <a:ext cx="3229596" cy="1245320"/>
            <a:chOff x="0" y="0"/>
            <a:chExt cx="4306129" cy="1660427"/>
          </a:xfrm>
        </p:grpSpPr>
        <p:sp>
          <p:nvSpPr>
            <p:cNvPr id="10" name="Freeform 10"/>
            <p:cNvSpPr/>
            <p:nvPr/>
          </p:nvSpPr>
          <p:spPr>
            <a:xfrm>
              <a:off x="1361395" y="0"/>
              <a:ext cx="1660427" cy="1660427"/>
            </a:xfrm>
            <a:custGeom>
              <a:avLst/>
              <a:gdLst/>
              <a:ahLst/>
              <a:cxnLst/>
              <a:rect l="l" t="t" r="r" b="b"/>
              <a:pathLst>
                <a:path w="1660427" h="1660427">
                  <a:moveTo>
                    <a:pt x="0" y="0"/>
                  </a:moveTo>
                  <a:lnTo>
                    <a:pt x="1660427" y="0"/>
                  </a:lnTo>
                  <a:lnTo>
                    <a:pt x="1660427" y="1660427"/>
                  </a:lnTo>
                  <a:lnTo>
                    <a:pt x="0" y="1660427"/>
                  </a:lnTo>
                  <a:lnTo>
                    <a:pt x="0" y="0"/>
                  </a:lnTo>
                  <a:close/>
                </a:path>
              </a:pathLst>
            </a:custGeom>
            <a:blipFill>
              <a:blip r:embed="rId8"/>
              <a:stretch>
                <a:fillRect/>
              </a:stretch>
            </a:blipFill>
          </p:spPr>
        </p:sp>
        <p:sp>
          <p:nvSpPr>
            <p:cNvPr id="11" name="Freeform 11"/>
            <p:cNvSpPr/>
            <p:nvPr/>
          </p:nvSpPr>
          <p:spPr>
            <a:xfrm>
              <a:off x="0" y="79553"/>
              <a:ext cx="1564289" cy="1564289"/>
            </a:xfrm>
            <a:custGeom>
              <a:avLst/>
              <a:gdLst/>
              <a:ahLst/>
              <a:cxnLst/>
              <a:rect l="l" t="t" r="r" b="b"/>
              <a:pathLst>
                <a:path w="1564289" h="1564289">
                  <a:moveTo>
                    <a:pt x="0" y="0"/>
                  </a:moveTo>
                  <a:lnTo>
                    <a:pt x="1564289" y="0"/>
                  </a:lnTo>
                  <a:lnTo>
                    <a:pt x="1564289" y="1564290"/>
                  </a:lnTo>
                  <a:lnTo>
                    <a:pt x="0" y="1564290"/>
                  </a:lnTo>
                  <a:lnTo>
                    <a:pt x="0" y="0"/>
                  </a:lnTo>
                  <a:close/>
                </a:path>
              </a:pathLst>
            </a:custGeom>
            <a:blipFill>
              <a:blip r:embed="rId9"/>
              <a:stretch>
                <a:fillRect/>
              </a:stretch>
            </a:blipFill>
          </p:spPr>
        </p:sp>
        <p:sp>
          <p:nvSpPr>
            <p:cNvPr id="12" name="Freeform 12"/>
            <p:cNvSpPr/>
            <p:nvPr/>
          </p:nvSpPr>
          <p:spPr>
            <a:xfrm>
              <a:off x="2804808" y="79553"/>
              <a:ext cx="1501320" cy="1501320"/>
            </a:xfrm>
            <a:custGeom>
              <a:avLst/>
              <a:gdLst/>
              <a:ahLst/>
              <a:cxnLst/>
              <a:rect l="l" t="t" r="r" b="b"/>
              <a:pathLst>
                <a:path w="1501320" h="1501320">
                  <a:moveTo>
                    <a:pt x="0" y="0"/>
                  </a:moveTo>
                  <a:lnTo>
                    <a:pt x="1501321" y="0"/>
                  </a:lnTo>
                  <a:lnTo>
                    <a:pt x="1501321" y="1501321"/>
                  </a:lnTo>
                  <a:lnTo>
                    <a:pt x="0" y="1501321"/>
                  </a:lnTo>
                  <a:lnTo>
                    <a:pt x="0" y="0"/>
                  </a:lnTo>
                  <a:close/>
                </a:path>
              </a:pathLst>
            </a:custGeom>
            <a:blipFill>
              <a:blip r:embed="rId10"/>
              <a:stretch>
                <a:fillRect/>
              </a:stretch>
            </a:blipFill>
          </p:spPr>
        </p:sp>
      </p:gr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10869950" y="2029029"/>
            <a:ext cx="10634218" cy="10634218"/>
            <a:chOff x="0" y="0"/>
            <a:chExt cx="812800" cy="812800"/>
          </a:xfrm>
        </p:grpSpPr>
        <p:sp>
          <p:nvSpPr>
            <p:cNvPr id="3" name="Freeform 3"/>
            <p:cNvSpPr/>
            <p:nvPr/>
          </p:nvSpPr>
          <p:spPr>
            <a:xfrm>
              <a:off x="0" y="0"/>
              <a:ext cx="812800" cy="812800"/>
            </a:xfrm>
            <a:custGeom>
              <a:avLst/>
              <a:gdLst/>
              <a:ahLst/>
              <a:cxnLst/>
              <a:rect l="l" t="t" r="r" b="b"/>
              <a:pathLst>
                <a:path w="812800" h="812800">
                  <a:moveTo>
                    <a:pt x="406400" y="0"/>
                  </a:moveTo>
                  <a:lnTo>
                    <a:pt x="812800" y="406400"/>
                  </a:lnTo>
                  <a:lnTo>
                    <a:pt x="406400" y="812800"/>
                  </a:lnTo>
                  <a:lnTo>
                    <a:pt x="0" y="406400"/>
                  </a:lnTo>
                  <a:lnTo>
                    <a:pt x="406400" y="0"/>
                  </a:lnTo>
                  <a:close/>
                </a:path>
              </a:pathLst>
            </a:custGeom>
            <a:blipFill>
              <a:blip r:embed="rId2"/>
              <a:stretch>
                <a:fillRect l="-15463" r="-34630"/>
              </a:stretch>
            </a:blipFill>
          </p:spPr>
        </p:sp>
      </p:grpSp>
      <p:sp>
        <p:nvSpPr>
          <p:cNvPr id="4" name="Freeform 4"/>
          <p:cNvSpPr/>
          <p:nvPr/>
        </p:nvSpPr>
        <p:spPr>
          <a:xfrm flipH="1" flipV="1">
            <a:off x="11933287" y="-160867"/>
            <a:ext cx="6534926" cy="4762328"/>
          </a:xfrm>
          <a:custGeom>
            <a:avLst/>
            <a:gdLst/>
            <a:ahLst/>
            <a:cxnLst/>
            <a:rect l="l" t="t" r="r" b="b"/>
            <a:pathLst>
              <a:path w="6534926" h="4762328">
                <a:moveTo>
                  <a:pt x="6534926" y="4762327"/>
                </a:moveTo>
                <a:lnTo>
                  <a:pt x="0" y="4762327"/>
                </a:lnTo>
                <a:lnTo>
                  <a:pt x="0" y="0"/>
                </a:lnTo>
                <a:lnTo>
                  <a:pt x="6534926" y="0"/>
                </a:lnTo>
                <a:lnTo>
                  <a:pt x="6534926" y="4762327"/>
                </a:lnTo>
                <a:close/>
              </a:path>
            </a:pathLst>
          </a:custGeom>
          <a:blipFill>
            <a:blip r:embed="rId3"/>
            <a:stretch>
              <a:fillRect/>
            </a:stretch>
          </a:blipFill>
        </p:spPr>
      </p:sp>
      <p:sp>
        <p:nvSpPr>
          <p:cNvPr id="5" name="Freeform 5"/>
          <p:cNvSpPr/>
          <p:nvPr/>
        </p:nvSpPr>
        <p:spPr>
          <a:xfrm rot="5400000" flipV="1">
            <a:off x="10608709" y="3419770"/>
            <a:ext cx="1978828" cy="670328"/>
          </a:xfrm>
          <a:custGeom>
            <a:avLst/>
            <a:gdLst/>
            <a:ahLst/>
            <a:cxnLst/>
            <a:rect l="l" t="t" r="r" b="b"/>
            <a:pathLst>
              <a:path w="1978828" h="670328">
                <a:moveTo>
                  <a:pt x="0" y="670328"/>
                </a:moveTo>
                <a:lnTo>
                  <a:pt x="1978828" y="670328"/>
                </a:lnTo>
                <a:lnTo>
                  <a:pt x="1978828" y="0"/>
                </a:lnTo>
                <a:lnTo>
                  <a:pt x="0" y="0"/>
                </a:lnTo>
                <a:lnTo>
                  <a:pt x="0" y="670328"/>
                </a:lnTo>
                <a:close/>
              </a:path>
            </a:pathLst>
          </a:custGeom>
          <a:blipFill>
            <a:blip r:embed="rId4">
              <a:extLst>
                <a:ext uri="{96DAC541-7B7A-43D3-8B79-37D633B846F1}">
                  <asvg:svgBlip xmlns:asvg="http://schemas.microsoft.com/office/drawing/2016/SVG/main" xmlns="" r:embed="rId5"/>
                </a:ext>
              </a:extLst>
            </a:blip>
            <a:stretch>
              <a:fillRect/>
            </a:stretch>
          </a:blipFill>
        </p:spPr>
      </p:sp>
      <p:sp>
        <p:nvSpPr>
          <p:cNvPr id="6" name="TextBox 6"/>
          <p:cNvSpPr txBox="1"/>
          <p:nvPr/>
        </p:nvSpPr>
        <p:spPr>
          <a:xfrm>
            <a:off x="1028700" y="1496791"/>
            <a:ext cx="8373639" cy="2594608"/>
          </a:xfrm>
          <a:prstGeom prst="rect">
            <a:avLst/>
          </a:prstGeom>
        </p:spPr>
        <p:txBody>
          <a:bodyPr lIns="0" tIns="0" rIns="0" bIns="0" rtlCol="0" anchor="t">
            <a:spAutoFit/>
          </a:bodyPr>
          <a:lstStyle/>
          <a:p>
            <a:pPr algn="l">
              <a:lnSpc>
                <a:spcPts val="10169"/>
              </a:lnSpc>
            </a:pPr>
            <a:r>
              <a:rPr lang="en-US" sz="8999" b="1" spc="-44">
                <a:solidFill>
                  <a:srgbClr val="13A221"/>
                </a:solidFill>
                <a:latin typeface="Proxima Nova Condensed Heavy"/>
                <a:ea typeface="Proxima Nova Condensed Heavy"/>
                <a:cs typeface="Proxima Nova Condensed Heavy"/>
                <a:sym typeface="Proxima Nova Condensed Heavy"/>
              </a:rPr>
              <a:t>PENGERTIAN</a:t>
            </a:r>
            <a:r>
              <a:rPr lang="en-US" sz="8999" b="1" spc="-44">
                <a:solidFill>
                  <a:srgbClr val="2E2E30"/>
                </a:solidFill>
                <a:latin typeface="Proxima Nova Condensed Heavy"/>
                <a:ea typeface="Proxima Nova Condensed Heavy"/>
                <a:cs typeface="Proxima Nova Condensed Heavy"/>
                <a:sym typeface="Proxima Nova Condensed Heavy"/>
              </a:rPr>
              <a:t> KEPEMIMPINAN</a:t>
            </a:r>
          </a:p>
        </p:txBody>
      </p:sp>
      <p:sp>
        <p:nvSpPr>
          <p:cNvPr id="7" name="TextBox 7"/>
          <p:cNvSpPr txBox="1"/>
          <p:nvPr/>
        </p:nvSpPr>
        <p:spPr>
          <a:xfrm>
            <a:off x="1028700" y="4334552"/>
            <a:ext cx="8971967" cy="4810125"/>
          </a:xfrm>
          <a:prstGeom prst="rect">
            <a:avLst/>
          </a:prstGeom>
        </p:spPr>
        <p:txBody>
          <a:bodyPr lIns="0" tIns="0" rIns="0" bIns="0" rtlCol="0" anchor="t">
            <a:spAutoFit/>
          </a:bodyPr>
          <a:lstStyle/>
          <a:p>
            <a:pPr algn="just">
              <a:lnSpc>
                <a:spcPts val="4200"/>
              </a:lnSpc>
            </a:pPr>
            <a:r>
              <a:rPr lang="en-US" sz="3000" b="1">
                <a:solidFill>
                  <a:srgbClr val="000000"/>
                </a:solidFill>
                <a:latin typeface="Poppins Semi-Bold"/>
                <a:ea typeface="Poppins Semi-Bold"/>
                <a:cs typeface="Poppins Semi-Bold"/>
                <a:sym typeface="Poppins Semi-Bold"/>
              </a:rPr>
              <a:t>Kepemimpinan adalah kemampuan seseorang untuk mempengaruhi, mengarahkan, dan memotivasi orang lain agar bekerja secara efektif dalam mencapai tujuan bersama. Seorang pemimpin tidak hanya memegang kekuasaan atau jabatan, tetapi juga memiliki visi, integritas, dan tanggung jawab untuk menggerakkan tim menuju hasil yang diinginkan.</a:t>
            </a:r>
          </a:p>
        </p:txBody>
      </p:sp>
      <p:grpSp>
        <p:nvGrpSpPr>
          <p:cNvPr id="8" name="Group 8"/>
          <p:cNvGrpSpPr/>
          <p:nvPr/>
        </p:nvGrpSpPr>
        <p:grpSpPr>
          <a:xfrm>
            <a:off x="12151343" y="611168"/>
            <a:ext cx="3229596" cy="1245320"/>
            <a:chOff x="0" y="0"/>
            <a:chExt cx="4306129" cy="1660427"/>
          </a:xfrm>
        </p:grpSpPr>
        <p:sp>
          <p:nvSpPr>
            <p:cNvPr id="9" name="Freeform 9"/>
            <p:cNvSpPr/>
            <p:nvPr/>
          </p:nvSpPr>
          <p:spPr>
            <a:xfrm>
              <a:off x="1361395" y="0"/>
              <a:ext cx="1660427" cy="1660427"/>
            </a:xfrm>
            <a:custGeom>
              <a:avLst/>
              <a:gdLst/>
              <a:ahLst/>
              <a:cxnLst/>
              <a:rect l="l" t="t" r="r" b="b"/>
              <a:pathLst>
                <a:path w="1660427" h="1660427">
                  <a:moveTo>
                    <a:pt x="0" y="0"/>
                  </a:moveTo>
                  <a:lnTo>
                    <a:pt x="1660427" y="0"/>
                  </a:lnTo>
                  <a:lnTo>
                    <a:pt x="1660427" y="1660427"/>
                  </a:lnTo>
                  <a:lnTo>
                    <a:pt x="0" y="1660427"/>
                  </a:lnTo>
                  <a:lnTo>
                    <a:pt x="0" y="0"/>
                  </a:lnTo>
                  <a:close/>
                </a:path>
              </a:pathLst>
            </a:custGeom>
            <a:blipFill>
              <a:blip r:embed="rId6"/>
              <a:stretch>
                <a:fillRect/>
              </a:stretch>
            </a:blipFill>
          </p:spPr>
        </p:sp>
        <p:sp>
          <p:nvSpPr>
            <p:cNvPr id="10" name="Freeform 10"/>
            <p:cNvSpPr/>
            <p:nvPr/>
          </p:nvSpPr>
          <p:spPr>
            <a:xfrm>
              <a:off x="0" y="79553"/>
              <a:ext cx="1564289" cy="1564289"/>
            </a:xfrm>
            <a:custGeom>
              <a:avLst/>
              <a:gdLst/>
              <a:ahLst/>
              <a:cxnLst/>
              <a:rect l="l" t="t" r="r" b="b"/>
              <a:pathLst>
                <a:path w="1564289" h="1564289">
                  <a:moveTo>
                    <a:pt x="0" y="0"/>
                  </a:moveTo>
                  <a:lnTo>
                    <a:pt x="1564289" y="0"/>
                  </a:lnTo>
                  <a:lnTo>
                    <a:pt x="1564289" y="1564290"/>
                  </a:lnTo>
                  <a:lnTo>
                    <a:pt x="0" y="1564290"/>
                  </a:lnTo>
                  <a:lnTo>
                    <a:pt x="0" y="0"/>
                  </a:lnTo>
                  <a:close/>
                </a:path>
              </a:pathLst>
            </a:custGeom>
            <a:blipFill>
              <a:blip r:embed="rId7"/>
              <a:stretch>
                <a:fillRect/>
              </a:stretch>
            </a:blipFill>
          </p:spPr>
        </p:sp>
        <p:sp>
          <p:nvSpPr>
            <p:cNvPr id="11" name="Freeform 11"/>
            <p:cNvSpPr/>
            <p:nvPr/>
          </p:nvSpPr>
          <p:spPr>
            <a:xfrm>
              <a:off x="2804808" y="79553"/>
              <a:ext cx="1501320" cy="1501320"/>
            </a:xfrm>
            <a:custGeom>
              <a:avLst/>
              <a:gdLst/>
              <a:ahLst/>
              <a:cxnLst/>
              <a:rect l="l" t="t" r="r" b="b"/>
              <a:pathLst>
                <a:path w="1501320" h="1501320">
                  <a:moveTo>
                    <a:pt x="0" y="0"/>
                  </a:moveTo>
                  <a:lnTo>
                    <a:pt x="1501321" y="0"/>
                  </a:lnTo>
                  <a:lnTo>
                    <a:pt x="1501321" y="1501321"/>
                  </a:lnTo>
                  <a:lnTo>
                    <a:pt x="0" y="1501321"/>
                  </a:lnTo>
                  <a:lnTo>
                    <a:pt x="0" y="0"/>
                  </a:lnTo>
                  <a:close/>
                </a:path>
              </a:pathLst>
            </a:custGeom>
            <a:blipFill>
              <a:blip r:embed="rId8"/>
              <a:stretch>
                <a:fillRect/>
              </a:stretch>
            </a:blipFill>
          </p:spPr>
        </p:sp>
      </p:gr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1686650" y="4386080"/>
            <a:ext cx="8990103" cy="4872220"/>
            <a:chOff x="0" y="0"/>
            <a:chExt cx="1288855" cy="698500"/>
          </a:xfrm>
        </p:grpSpPr>
        <p:sp>
          <p:nvSpPr>
            <p:cNvPr id="3" name="Freeform 3"/>
            <p:cNvSpPr/>
            <p:nvPr/>
          </p:nvSpPr>
          <p:spPr>
            <a:xfrm>
              <a:off x="0" y="0"/>
              <a:ext cx="1288855" cy="698500"/>
            </a:xfrm>
            <a:custGeom>
              <a:avLst/>
              <a:gdLst/>
              <a:ahLst/>
              <a:cxnLst/>
              <a:rect l="l" t="t" r="r" b="b"/>
              <a:pathLst>
                <a:path w="1288855" h="698500">
                  <a:moveTo>
                    <a:pt x="1288855" y="349250"/>
                  </a:moveTo>
                  <a:lnTo>
                    <a:pt x="1085655" y="698500"/>
                  </a:lnTo>
                  <a:lnTo>
                    <a:pt x="203200" y="698500"/>
                  </a:lnTo>
                  <a:lnTo>
                    <a:pt x="0" y="349250"/>
                  </a:lnTo>
                  <a:lnTo>
                    <a:pt x="203200" y="0"/>
                  </a:lnTo>
                  <a:lnTo>
                    <a:pt x="1085655" y="0"/>
                  </a:lnTo>
                  <a:lnTo>
                    <a:pt x="1288855" y="349250"/>
                  </a:lnTo>
                  <a:close/>
                </a:path>
              </a:pathLst>
            </a:custGeom>
            <a:blipFill>
              <a:blip r:embed="rId2"/>
              <a:stretch>
                <a:fillRect b="-22934"/>
              </a:stretch>
            </a:blipFill>
          </p:spPr>
        </p:sp>
      </p:grpSp>
      <p:grpSp>
        <p:nvGrpSpPr>
          <p:cNvPr id="4" name="Group 4"/>
          <p:cNvGrpSpPr/>
          <p:nvPr/>
        </p:nvGrpSpPr>
        <p:grpSpPr>
          <a:xfrm>
            <a:off x="1028700" y="1753558"/>
            <a:ext cx="2579188" cy="861394"/>
            <a:chOff x="0" y="0"/>
            <a:chExt cx="679292" cy="226869"/>
          </a:xfrm>
        </p:grpSpPr>
        <p:sp>
          <p:nvSpPr>
            <p:cNvPr id="5" name="Freeform 5"/>
            <p:cNvSpPr/>
            <p:nvPr/>
          </p:nvSpPr>
          <p:spPr>
            <a:xfrm>
              <a:off x="0" y="0"/>
              <a:ext cx="679292" cy="226869"/>
            </a:xfrm>
            <a:custGeom>
              <a:avLst/>
              <a:gdLst/>
              <a:ahLst/>
              <a:cxnLst/>
              <a:rect l="l" t="t" r="r" b="b"/>
              <a:pathLst>
                <a:path w="679292" h="226869">
                  <a:moveTo>
                    <a:pt x="0" y="0"/>
                  </a:moveTo>
                  <a:lnTo>
                    <a:pt x="679292" y="0"/>
                  </a:lnTo>
                  <a:lnTo>
                    <a:pt x="679292" y="226869"/>
                  </a:lnTo>
                  <a:lnTo>
                    <a:pt x="0" y="226869"/>
                  </a:lnTo>
                  <a:close/>
                </a:path>
              </a:pathLst>
            </a:custGeom>
            <a:solidFill>
              <a:srgbClr val="2E2E30"/>
            </a:solidFill>
          </p:spPr>
        </p:sp>
        <p:sp>
          <p:nvSpPr>
            <p:cNvPr id="6" name="TextBox 6"/>
            <p:cNvSpPr txBox="1"/>
            <p:nvPr/>
          </p:nvSpPr>
          <p:spPr>
            <a:xfrm>
              <a:off x="0" y="-66675"/>
              <a:ext cx="679292" cy="293544"/>
            </a:xfrm>
            <a:prstGeom prst="rect">
              <a:avLst/>
            </a:prstGeom>
          </p:spPr>
          <p:txBody>
            <a:bodyPr lIns="50800" tIns="50800" rIns="50800" bIns="50800" rtlCol="0" anchor="ctr"/>
            <a:lstStyle/>
            <a:p>
              <a:pPr algn="ctr">
                <a:lnSpc>
                  <a:spcPts val="3640"/>
                </a:lnSpc>
              </a:pPr>
              <a:endParaRPr/>
            </a:p>
          </p:txBody>
        </p:sp>
      </p:grpSp>
      <p:grpSp>
        <p:nvGrpSpPr>
          <p:cNvPr id="7" name="Group 7"/>
          <p:cNvGrpSpPr/>
          <p:nvPr/>
        </p:nvGrpSpPr>
        <p:grpSpPr>
          <a:xfrm>
            <a:off x="3943138" y="1737048"/>
            <a:ext cx="2579188" cy="861394"/>
            <a:chOff x="0" y="0"/>
            <a:chExt cx="679292" cy="226869"/>
          </a:xfrm>
        </p:grpSpPr>
        <p:sp>
          <p:nvSpPr>
            <p:cNvPr id="8" name="Freeform 8"/>
            <p:cNvSpPr/>
            <p:nvPr/>
          </p:nvSpPr>
          <p:spPr>
            <a:xfrm>
              <a:off x="0" y="0"/>
              <a:ext cx="679292" cy="226869"/>
            </a:xfrm>
            <a:custGeom>
              <a:avLst/>
              <a:gdLst/>
              <a:ahLst/>
              <a:cxnLst/>
              <a:rect l="l" t="t" r="r" b="b"/>
              <a:pathLst>
                <a:path w="679292" h="226869">
                  <a:moveTo>
                    <a:pt x="0" y="0"/>
                  </a:moveTo>
                  <a:lnTo>
                    <a:pt x="679292" y="0"/>
                  </a:lnTo>
                  <a:lnTo>
                    <a:pt x="679292" y="226869"/>
                  </a:lnTo>
                  <a:lnTo>
                    <a:pt x="0" y="226869"/>
                  </a:lnTo>
                  <a:close/>
                </a:path>
              </a:pathLst>
            </a:custGeom>
            <a:solidFill>
              <a:srgbClr val="13A221"/>
            </a:solidFill>
          </p:spPr>
        </p:sp>
        <p:sp>
          <p:nvSpPr>
            <p:cNvPr id="9" name="TextBox 9"/>
            <p:cNvSpPr txBox="1"/>
            <p:nvPr/>
          </p:nvSpPr>
          <p:spPr>
            <a:xfrm>
              <a:off x="0" y="-66675"/>
              <a:ext cx="679292" cy="293544"/>
            </a:xfrm>
            <a:prstGeom prst="rect">
              <a:avLst/>
            </a:prstGeom>
          </p:spPr>
          <p:txBody>
            <a:bodyPr lIns="50800" tIns="50800" rIns="50800" bIns="50800" rtlCol="0" anchor="ctr"/>
            <a:lstStyle/>
            <a:p>
              <a:pPr algn="ctr">
                <a:lnSpc>
                  <a:spcPts val="3640"/>
                </a:lnSpc>
              </a:pPr>
              <a:endParaRPr/>
            </a:p>
          </p:txBody>
        </p:sp>
      </p:grpSp>
      <p:grpSp>
        <p:nvGrpSpPr>
          <p:cNvPr id="10" name="Group 10"/>
          <p:cNvGrpSpPr/>
          <p:nvPr/>
        </p:nvGrpSpPr>
        <p:grpSpPr>
          <a:xfrm>
            <a:off x="1028700" y="2841315"/>
            <a:ext cx="2579188" cy="861394"/>
            <a:chOff x="0" y="0"/>
            <a:chExt cx="679292" cy="226869"/>
          </a:xfrm>
        </p:grpSpPr>
        <p:sp>
          <p:nvSpPr>
            <p:cNvPr id="11" name="Freeform 11"/>
            <p:cNvSpPr/>
            <p:nvPr/>
          </p:nvSpPr>
          <p:spPr>
            <a:xfrm>
              <a:off x="0" y="0"/>
              <a:ext cx="679292" cy="226869"/>
            </a:xfrm>
            <a:custGeom>
              <a:avLst/>
              <a:gdLst/>
              <a:ahLst/>
              <a:cxnLst/>
              <a:rect l="l" t="t" r="r" b="b"/>
              <a:pathLst>
                <a:path w="679292" h="226869">
                  <a:moveTo>
                    <a:pt x="0" y="0"/>
                  </a:moveTo>
                  <a:lnTo>
                    <a:pt x="679292" y="0"/>
                  </a:lnTo>
                  <a:lnTo>
                    <a:pt x="679292" y="226869"/>
                  </a:lnTo>
                  <a:lnTo>
                    <a:pt x="0" y="226869"/>
                  </a:lnTo>
                  <a:close/>
                </a:path>
              </a:pathLst>
            </a:custGeom>
            <a:solidFill>
              <a:srgbClr val="13A221"/>
            </a:solidFill>
          </p:spPr>
        </p:sp>
        <p:sp>
          <p:nvSpPr>
            <p:cNvPr id="12" name="TextBox 12"/>
            <p:cNvSpPr txBox="1"/>
            <p:nvPr/>
          </p:nvSpPr>
          <p:spPr>
            <a:xfrm>
              <a:off x="0" y="-66675"/>
              <a:ext cx="679292" cy="293544"/>
            </a:xfrm>
            <a:prstGeom prst="rect">
              <a:avLst/>
            </a:prstGeom>
          </p:spPr>
          <p:txBody>
            <a:bodyPr lIns="50800" tIns="50800" rIns="50800" bIns="50800" rtlCol="0" anchor="ctr"/>
            <a:lstStyle/>
            <a:p>
              <a:pPr algn="ctr">
                <a:lnSpc>
                  <a:spcPts val="3640"/>
                </a:lnSpc>
              </a:pPr>
              <a:endParaRPr/>
            </a:p>
          </p:txBody>
        </p:sp>
      </p:grpSp>
      <p:grpSp>
        <p:nvGrpSpPr>
          <p:cNvPr id="13" name="Group 13"/>
          <p:cNvGrpSpPr/>
          <p:nvPr/>
        </p:nvGrpSpPr>
        <p:grpSpPr>
          <a:xfrm>
            <a:off x="3943138" y="2841315"/>
            <a:ext cx="2579188" cy="861394"/>
            <a:chOff x="0" y="0"/>
            <a:chExt cx="679292" cy="226869"/>
          </a:xfrm>
        </p:grpSpPr>
        <p:sp>
          <p:nvSpPr>
            <p:cNvPr id="14" name="Freeform 14"/>
            <p:cNvSpPr/>
            <p:nvPr/>
          </p:nvSpPr>
          <p:spPr>
            <a:xfrm>
              <a:off x="0" y="0"/>
              <a:ext cx="679292" cy="226869"/>
            </a:xfrm>
            <a:custGeom>
              <a:avLst/>
              <a:gdLst/>
              <a:ahLst/>
              <a:cxnLst/>
              <a:rect l="l" t="t" r="r" b="b"/>
              <a:pathLst>
                <a:path w="679292" h="226869">
                  <a:moveTo>
                    <a:pt x="0" y="0"/>
                  </a:moveTo>
                  <a:lnTo>
                    <a:pt x="679292" y="0"/>
                  </a:lnTo>
                  <a:lnTo>
                    <a:pt x="679292" y="226869"/>
                  </a:lnTo>
                  <a:lnTo>
                    <a:pt x="0" y="226869"/>
                  </a:lnTo>
                  <a:close/>
                </a:path>
              </a:pathLst>
            </a:custGeom>
            <a:solidFill>
              <a:srgbClr val="2E2E30"/>
            </a:solidFill>
          </p:spPr>
        </p:sp>
        <p:sp>
          <p:nvSpPr>
            <p:cNvPr id="15" name="TextBox 15"/>
            <p:cNvSpPr txBox="1"/>
            <p:nvPr/>
          </p:nvSpPr>
          <p:spPr>
            <a:xfrm>
              <a:off x="0" y="-66675"/>
              <a:ext cx="679292" cy="293544"/>
            </a:xfrm>
            <a:prstGeom prst="rect">
              <a:avLst/>
            </a:prstGeom>
          </p:spPr>
          <p:txBody>
            <a:bodyPr lIns="50800" tIns="50800" rIns="50800" bIns="50800" rtlCol="0" anchor="ctr"/>
            <a:lstStyle/>
            <a:p>
              <a:pPr algn="ctr">
                <a:lnSpc>
                  <a:spcPts val="3640"/>
                </a:lnSpc>
              </a:pPr>
              <a:endParaRPr/>
            </a:p>
          </p:txBody>
        </p:sp>
      </p:grpSp>
      <p:sp>
        <p:nvSpPr>
          <p:cNvPr id="16" name="TextBox 16"/>
          <p:cNvSpPr txBox="1"/>
          <p:nvPr/>
        </p:nvSpPr>
        <p:spPr>
          <a:xfrm>
            <a:off x="7037737" y="1451149"/>
            <a:ext cx="10221563" cy="2594608"/>
          </a:xfrm>
          <a:prstGeom prst="rect">
            <a:avLst/>
          </a:prstGeom>
        </p:spPr>
        <p:txBody>
          <a:bodyPr lIns="0" tIns="0" rIns="0" bIns="0" rtlCol="0" anchor="t">
            <a:spAutoFit/>
          </a:bodyPr>
          <a:lstStyle/>
          <a:p>
            <a:pPr algn="r">
              <a:lnSpc>
                <a:spcPts val="10169"/>
              </a:lnSpc>
            </a:pPr>
            <a:r>
              <a:rPr lang="en-US" sz="8999" b="1" spc="-44">
                <a:solidFill>
                  <a:srgbClr val="2E2E30"/>
                </a:solidFill>
                <a:latin typeface="Proxima Nova Condensed Heavy"/>
                <a:ea typeface="Proxima Nova Condensed Heavy"/>
                <a:cs typeface="Proxima Nova Condensed Heavy"/>
                <a:sym typeface="Proxima Nova Condensed Heavy"/>
              </a:rPr>
              <a:t>KARAKTERISTIK </a:t>
            </a:r>
            <a:r>
              <a:rPr lang="en-US" sz="8999" b="1" spc="-44">
                <a:solidFill>
                  <a:srgbClr val="13A221"/>
                </a:solidFill>
                <a:latin typeface="Proxima Nova Condensed Heavy"/>
                <a:ea typeface="Proxima Nova Condensed Heavy"/>
                <a:cs typeface="Proxima Nova Condensed Heavy"/>
                <a:sym typeface="Proxima Nova Condensed Heavy"/>
              </a:rPr>
              <a:t>PEMIMPIN MODERN</a:t>
            </a:r>
          </a:p>
        </p:txBody>
      </p:sp>
      <p:sp>
        <p:nvSpPr>
          <p:cNvPr id="17" name="Freeform 17"/>
          <p:cNvSpPr/>
          <p:nvPr/>
        </p:nvSpPr>
        <p:spPr>
          <a:xfrm rot="-5400000">
            <a:off x="7392129" y="603199"/>
            <a:ext cx="2618010" cy="923831"/>
          </a:xfrm>
          <a:custGeom>
            <a:avLst/>
            <a:gdLst/>
            <a:ahLst/>
            <a:cxnLst/>
            <a:rect l="l" t="t" r="r" b="b"/>
            <a:pathLst>
              <a:path w="2618010" h="923831">
                <a:moveTo>
                  <a:pt x="0" y="0"/>
                </a:moveTo>
                <a:lnTo>
                  <a:pt x="2618011" y="0"/>
                </a:lnTo>
                <a:lnTo>
                  <a:pt x="2618011" y="923831"/>
                </a:lnTo>
                <a:lnTo>
                  <a:pt x="0" y="923831"/>
                </a:lnTo>
                <a:lnTo>
                  <a:pt x="0" y="0"/>
                </a:lnTo>
                <a:close/>
              </a:path>
            </a:pathLst>
          </a:custGeom>
          <a:blipFill>
            <a:blip r:embed="rId3">
              <a:extLst>
                <a:ext uri="{96DAC541-7B7A-43D3-8B79-37D633B846F1}">
                  <asvg:svgBlip xmlns:asvg="http://schemas.microsoft.com/office/drawing/2016/SVG/main" xmlns="" r:embed="rId4"/>
                </a:ext>
              </a:extLst>
            </a:blip>
            <a:stretch>
              <a:fillRect b="-65426"/>
            </a:stretch>
          </a:blipFill>
        </p:spPr>
      </p:sp>
      <p:sp>
        <p:nvSpPr>
          <p:cNvPr id="18" name="Freeform 18"/>
          <p:cNvSpPr/>
          <p:nvPr/>
        </p:nvSpPr>
        <p:spPr>
          <a:xfrm>
            <a:off x="5354076" y="1191963"/>
            <a:ext cx="2579188" cy="404073"/>
          </a:xfrm>
          <a:custGeom>
            <a:avLst/>
            <a:gdLst/>
            <a:ahLst/>
            <a:cxnLst/>
            <a:rect l="l" t="t" r="r" b="b"/>
            <a:pathLst>
              <a:path w="2579188" h="404073">
                <a:moveTo>
                  <a:pt x="0" y="0"/>
                </a:moveTo>
                <a:lnTo>
                  <a:pt x="2579188" y="0"/>
                </a:lnTo>
                <a:lnTo>
                  <a:pt x="2579188" y="404073"/>
                </a:lnTo>
                <a:lnTo>
                  <a:pt x="0" y="404073"/>
                </a:lnTo>
                <a:lnTo>
                  <a:pt x="0" y="0"/>
                </a:lnTo>
                <a:close/>
              </a:path>
            </a:pathLst>
          </a:custGeom>
          <a:blipFill>
            <a:blip r:embed="rId5">
              <a:extLst>
                <a:ext uri="{96DAC541-7B7A-43D3-8B79-37D633B846F1}">
                  <asvg:svgBlip xmlns:asvg="http://schemas.microsoft.com/office/drawing/2016/SVG/main" xmlns="" r:embed="rId6"/>
                </a:ext>
              </a:extLst>
            </a:blip>
            <a:stretch>
              <a:fillRect/>
            </a:stretch>
          </a:blipFill>
        </p:spPr>
      </p:sp>
      <p:sp>
        <p:nvSpPr>
          <p:cNvPr id="19" name="TextBox 19"/>
          <p:cNvSpPr txBox="1"/>
          <p:nvPr/>
        </p:nvSpPr>
        <p:spPr>
          <a:xfrm>
            <a:off x="8303912" y="4386249"/>
            <a:ext cx="8955388" cy="4810125"/>
          </a:xfrm>
          <a:prstGeom prst="rect">
            <a:avLst/>
          </a:prstGeom>
        </p:spPr>
        <p:txBody>
          <a:bodyPr lIns="0" tIns="0" rIns="0" bIns="0" rtlCol="0" anchor="t">
            <a:spAutoFit/>
          </a:bodyPr>
          <a:lstStyle/>
          <a:p>
            <a:pPr algn="just">
              <a:lnSpc>
                <a:spcPts val="4200"/>
              </a:lnSpc>
            </a:pPr>
            <a:r>
              <a:rPr lang="en-US" sz="3000" b="1">
                <a:solidFill>
                  <a:srgbClr val="000000"/>
                </a:solidFill>
                <a:latin typeface="Poppins Semi-Bold"/>
                <a:ea typeface="Poppins Semi-Bold"/>
                <a:cs typeface="Poppins Semi-Bold"/>
                <a:sym typeface="Poppins Semi-Bold"/>
              </a:rPr>
              <a:t>Karakteristik pemimpin modern ditandai oleh kemampuan adaptasi yang tinggi, berpikir strategis, serta keterampilan komunikasi yang efektif dalam menghadapi dinamika zaman. Pemimpin modern cenderung bersifat terbuka terhadap perubahan, berorientasi pada inovasi, dan mampu memanfaatkan teknologi untuk meningkatkan kinerja organisasi.</a:t>
            </a:r>
          </a:p>
        </p:txBody>
      </p:sp>
      <p:sp>
        <p:nvSpPr>
          <p:cNvPr id="20" name="TextBox 20"/>
          <p:cNvSpPr txBox="1"/>
          <p:nvPr/>
        </p:nvSpPr>
        <p:spPr>
          <a:xfrm>
            <a:off x="1397325" y="1904220"/>
            <a:ext cx="1841938" cy="450850"/>
          </a:xfrm>
          <a:prstGeom prst="rect">
            <a:avLst/>
          </a:prstGeom>
        </p:spPr>
        <p:txBody>
          <a:bodyPr lIns="0" tIns="0" rIns="0" bIns="0" rtlCol="0" anchor="t">
            <a:spAutoFit/>
          </a:bodyPr>
          <a:lstStyle/>
          <a:p>
            <a:pPr algn="ctr">
              <a:lnSpc>
                <a:spcPts val="3500"/>
              </a:lnSpc>
            </a:pPr>
            <a:r>
              <a:rPr lang="en-US" sz="2500" b="1">
                <a:solidFill>
                  <a:srgbClr val="FFFFFF"/>
                </a:solidFill>
                <a:latin typeface="Poppins Semi-Bold"/>
                <a:ea typeface="Poppins Semi-Bold"/>
                <a:cs typeface="Poppins Semi-Bold"/>
                <a:sym typeface="Poppins Semi-Bold"/>
              </a:rPr>
              <a:t>Adaptif</a:t>
            </a:r>
          </a:p>
        </p:txBody>
      </p:sp>
      <p:sp>
        <p:nvSpPr>
          <p:cNvPr id="21" name="TextBox 21"/>
          <p:cNvSpPr txBox="1"/>
          <p:nvPr/>
        </p:nvSpPr>
        <p:spPr>
          <a:xfrm>
            <a:off x="4281788" y="1904220"/>
            <a:ext cx="1901888" cy="450850"/>
          </a:xfrm>
          <a:prstGeom prst="rect">
            <a:avLst/>
          </a:prstGeom>
        </p:spPr>
        <p:txBody>
          <a:bodyPr lIns="0" tIns="0" rIns="0" bIns="0" rtlCol="0" anchor="t">
            <a:spAutoFit/>
          </a:bodyPr>
          <a:lstStyle/>
          <a:p>
            <a:pPr algn="ctr">
              <a:lnSpc>
                <a:spcPts val="3500"/>
              </a:lnSpc>
            </a:pPr>
            <a:r>
              <a:rPr lang="en-US" sz="2500" b="1">
                <a:solidFill>
                  <a:srgbClr val="FFFFFF"/>
                </a:solidFill>
                <a:latin typeface="Poppins Semi-Bold"/>
                <a:ea typeface="Poppins Semi-Bold"/>
                <a:cs typeface="Poppins Semi-Bold"/>
                <a:sym typeface="Poppins Semi-Bold"/>
              </a:rPr>
              <a:t>Visioner</a:t>
            </a:r>
          </a:p>
        </p:txBody>
      </p:sp>
      <p:sp>
        <p:nvSpPr>
          <p:cNvPr id="22" name="TextBox 22"/>
          <p:cNvSpPr txBox="1"/>
          <p:nvPr/>
        </p:nvSpPr>
        <p:spPr>
          <a:xfrm>
            <a:off x="1367350" y="3008487"/>
            <a:ext cx="1901888" cy="450850"/>
          </a:xfrm>
          <a:prstGeom prst="rect">
            <a:avLst/>
          </a:prstGeom>
        </p:spPr>
        <p:txBody>
          <a:bodyPr lIns="0" tIns="0" rIns="0" bIns="0" rtlCol="0" anchor="t">
            <a:spAutoFit/>
          </a:bodyPr>
          <a:lstStyle/>
          <a:p>
            <a:pPr algn="ctr">
              <a:lnSpc>
                <a:spcPts val="3500"/>
              </a:lnSpc>
            </a:pPr>
            <a:r>
              <a:rPr lang="en-US" sz="2500" b="1">
                <a:solidFill>
                  <a:srgbClr val="FFFFFF"/>
                </a:solidFill>
                <a:latin typeface="Poppins Semi-Bold"/>
                <a:ea typeface="Poppins Semi-Bold"/>
                <a:cs typeface="Poppins Semi-Bold"/>
                <a:sym typeface="Poppins Semi-Bold"/>
              </a:rPr>
              <a:t>Inovatif</a:t>
            </a:r>
          </a:p>
        </p:txBody>
      </p:sp>
      <p:sp>
        <p:nvSpPr>
          <p:cNvPr id="23" name="TextBox 23"/>
          <p:cNvSpPr txBox="1"/>
          <p:nvPr/>
        </p:nvSpPr>
        <p:spPr>
          <a:xfrm>
            <a:off x="4204274" y="3008487"/>
            <a:ext cx="2056916" cy="450850"/>
          </a:xfrm>
          <a:prstGeom prst="rect">
            <a:avLst/>
          </a:prstGeom>
        </p:spPr>
        <p:txBody>
          <a:bodyPr lIns="0" tIns="0" rIns="0" bIns="0" rtlCol="0" anchor="t">
            <a:spAutoFit/>
          </a:bodyPr>
          <a:lstStyle/>
          <a:p>
            <a:pPr algn="ctr">
              <a:lnSpc>
                <a:spcPts val="3500"/>
              </a:lnSpc>
            </a:pPr>
            <a:r>
              <a:rPr lang="en-US" sz="2500" b="1">
                <a:solidFill>
                  <a:srgbClr val="FFFFFF"/>
                </a:solidFill>
                <a:latin typeface="Poppins Semi-Bold"/>
                <a:ea typeface="Poppins Semi-Bold"/>
                <a:cs typeface="Poppins Semi-Bold"/>
                <a:sym typeface="Poppins Semi-Bold"/>
              </a:rPr>
              <a:t>Kolaboratif </a:t>
            </a:r>
          </a:p>
        </p:txBody>
      </p:sp>
      <p:grpSp>
        <p:nvGrpSpPr>
          <p:cNvPr id="24" name="Group 24"/>
          <p:cNvGrpSpPr/>
          <p:nvPr/>
        </p:nvGrpSpPr>
        <p:grpSpPr>
          <a:xfrm>
            <a:off x="1397325" y="253602"/>
            <a:ext cx="3229596" cy="1245320"/>
            <a:chOff x="0" y="0"/>
            <a:chExt cx="4306129" cy="1660427"/>
          </a:xfrm>
        </p:grpSpPr>
        <p:sp>
          <p:nvSpPr>
            <p:cNvPr id="25" name="Freeform 25"/>
            <p:cNvSpPr/>
            <p:nvPr/>
          </p:nvSpPr>
          <p:spPr>
            <a:xfrm>
              <a:off x="1361395" y="0"/>
              <a:ext cx="1660427" cy="1660427"/>
            </a:xfrm>
            <a:custGeom>
              <a:avLst/>
              <a:gdLst/>
              <a:ahLst/>
              <a:cxnLst/>
              <a:rect l="l" t="t" r="r" b="b"/>
              <a:pathLst>
                <a:path w="1660427" h="1660427">
                  <a:moveTo>
                    <a:pt x="0" y="0"/>
                  </a:moveTo>
                  <a:lnTo>
                    <a:pt x="1660427" y="0"/>
                  </a:lnTo>
                  <a:lnTo>
                    <a:pt x="1660427" y="1660427"/>
                  </a:lnTo>
                  <a:lnTo>
                    <a:pt x="0" y="1660427"/>
                  </a:lnTo>
                  <a:lnTo>
                    <a:pt x="0" y="0"/>
                  </a:lnTo>
                  <a:close/>
                </a:path>
              </a:pathLst>
            </a:custGeom>
            <a:blipFill>
              <a:blip r:embed="rId7"/>
              <a:stretch>
                <a:fillRect/>
              </a:stretch>
            </a:blipFill>
          </p:spPr>
        </p:sp>
        <p:sp>
          <p:nvSpPr>
            <p:cNvPr id="26" name="Freeform 26"/>
            <p:cNvSpPr/>
            <p:nvPr/>
          </p:nvSpPr>
          <p:spPr>
            <a:xfrm>
              <a:off x="0" y="79553"/>
              <a:ext cx="1564289" cy="1564289"/>
            </a:xfrm>
            <a:custGeom>
              <a:avLst/>
              <a:gdLst/>
              <a:ahLst/>
              <a:cxnLst/>
              <a:rect l="l" t="t" r="r" b="b"/>
              <a:pathLst>
                <a:path w="1564289" h="1564289">
                  <a:moveTo>
                    <a:pt x="0" y="0"/>
                  </a:moveTo>
                  <a:lnTo>
                    <a:pt x="1564289" y="0"/>
                  </a:lnTo>
                  <a:lnTo>
                    <a:pt x="1564289" y="1564290"/>
                  </a:lnTo>
                  <a:lnTo>
                    <a:pt x="0" y="1564290"/>
                  </a:lnTo>
                  <a:lnTo>
                    <a:pt x="0" y="0"/>
                  </a:lnTo>
                  <a:close/>
                </a:path>
              </a:pathLst>
            </a:custGeom>
            <a:blipFill>
              <a:blip r:embed="rId8"/>
              <a:stretch>
                <a:fillRect/>
              </a:stretch>
            </a:blipFill>
          </p:spPr>
        </p:sp>
        <p:sp>
          <p:nvSpPr>
            <p:cNvPr id="27" name="Freeform 27"/>
            <p:cNvSpPr/>
            <p:nvPr/>
          </p:nvSpPr>
          <p:spPr>
            <a:xfrm>
              <a:off x="2804808" y="79553"/>
              <a:ext cx="1501320" cy="1501320"/>
            </a:xfrm>
            <a:custGeom>
              <a:avLst/>
              <a:gdLst/>
              <a:ahLst/>
              <a:cxnLst/>
              <a:rect l="l" t="t" r="r" b="b"/>
              <a:pathLst>
                <a:path w="1501320" h="1501320">
                  <a:moveTo>
                    <a:pt x="0" y="0"/>
                  </a:moveTo>
                  <a:lnTo>
                    <a:pt x="1501321" y="0"/>
                  </a:lnTo>
                  <a:lnTo>
                    <a:pt x="1501321" y="1501321"/>
                  </a:lnTo>
                  <a:lnTo>
                    <a:pt x="0" y="1501321"/>
                  </a:lnTo>
                  <a:lnTo>
                    <a:pt x="0" y="0"/>
                  </a:lnTo>
                  <a:close/>
                </a:path>
              </a:pathLst>
            </a:custGeom>
            <a:blipFill>
              <a:blip r:embed="rId9"/>
              <a:stretch>
                <a:fillRect/>
              </a:stretch>
            </a:blipFill>
          </p:spPr>
        </p:sp>
      </p:gr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305438" y="9536639"/>
            <a:ext cx="18898875" cy="974762"/>
            <a:chOff x="0" y="0"/>
            <a:chExt cx="4977482" cy="256728"/>
          </a:xfrm>
        </p:grpSpPr>
        <p:sp>
          <p:nvSpPr>
            <p:cNvPr id="3" name="Freeform 3"/>
            <p:cNvSpPr/>
            <p:nvPr/>
          </p:nvSpPr>
          <p:spPr>
            <a:xfrm>
              <a:off x="0" y="0"/>
              <a:ext cx="4977481" cy="256728"/>
            </a:xfrm>
            <a:custGeom>
              <a:avLst/>
              <a:gdLst/>
              <a:ahLst/>
              <a:cxnLst/>
              <a:rect l="l" t="t" r="r" b="b"/>
              <a:pathLst>
                <a:path w="4977481" h="256728">
                  <a:moveTo>
                    <a:pt x="0" y="0"/>
                  </a:moveTo>
                  <a:lnTo>
                    <a:pt x="4977481" y="0"/>
                  </a:lnTo>
                  <a:lnTo>
                    <a:pt x="4977481" y="256728"/>
                  </a:lnTo>
                  <a:lnTo>
                    <a:pt x="0" y="256728"/>
                  </a:lnTo>
                  <a:close/>
                </a:path>
              </a:pathLst>
            </a:custGeom>
            <a:solidFill>
              <a:srgbClr val="2E2E30"/>
            </a:solidFill>
          </p:spPr>
        </p:sp>
        <p:sp>
          <p:nvSpPr>
            <p:cNvPr id="4" name="TextBox 4"/>
            <p:cNvSpPr txBox="1"/>
            <p:nvPr/>
          </p:nvSpPr>
          <p:spPr>
            <a:xfrm>
              <a:off x="0" y="-66675"/>
              <a:ext cx="4977482" cy="323403"/>
            </a:xfrm>
            <a:prstGeom prst="rect">
              <a:avLst/>
            </a:prstGeom>
          </p:spPr>
          <p:txBody>
            <a:bodyPr lIns="50800" tIns="50800" rIns="50800" bIns="50800" rtlCol="0" anchor="ctr"/>
            <a:lstStyle/>
            <a:p>
              <a:pPr algn="ctr">
                <a:lnSpc>
                  <a:spcPts val="3640"/>
                </a:lnSpc>
              </a:pPr>
              <a:endParaRPr/>
            </a:p>
          </p:txBody>
        </p:sp>
      </p:grpSp>
      <p:grpSp>
        <p:nvGrpSpPr>
          <p:cNvPr id="5" name="Group 5"/>
          <p:cNvGrpSpPr/>
          <p:nvPr/>
        </p:nvGrpSpPr>
        <p:grpSpPr>
          <a:xfrm>
            <a:off x="11900908" y="1397395"/>
            <a:ext cx="9607460" cy="7327505"/>
            <a:chOff x="0" y="0"/>
            <a:chExt cx="1159528" cy="884359"/>
          </a:xfrm>
        </p:grpSpPr>
        <p:sp>
          <p:nvSpPr>
            <p:cNvPr id="6" name="Freeform 6"/>
            <p:cNvSpPr/>
            <p:nvPr/>
          </p:nvSpPr>
          <p:spPr>
            <a:xfrm>
              <a:off x="0" y="0"/>
              <a:ext cx="1159528" cy="884359"/>
            </a:xfrm>
            <a:custGeom>
              <a:avLst/>
              <a:gdLst/>
              <a:ahLst/>
              <a:cxnLst/>
              <a:rect l="l" t="t" r="r" b="b"/>
              <a:pathLst>
                <a:path w="1159528" h="884359">
                  <a:moveTo>
                    <a:pt x="956328" y="0"/>
                  </a:moveTo>
                  <a:lnTo>
                    <a:pt x="0" y="0"/>
                  </a:lnTo>
                  <a:lnTo>
                    <a:pt x="203200" y="884359"/>
                  </a:lnTo>
                  <a:lnTo>
                    <a:pt x="1159528" y="884359"/>
                  </a:lnTo>
                  <a:lnTo>
                    <a:pt x="956328" y="0"/>
                  </a:lnTo>
                  <a:close/>
                </a:path>
              </a:pathLst>
            </a:custGeom>
            <a:blipFill>
              <a:blip r:embed="rId2"/>
              <a:stretch>
                <a:fillRect l="-7201" r="-7201"/>
              </a:stretch>
            </a:blipFill>
          </p:spPr>
        </p:sp>
      </p:grpSp>
      <p:sp>
        <p:nvSpPr>
          <p:cNvPr id="7" name="TextBox 7"/>
          <p:cNvSpPr txBox="1"/>
          <p:nvPr/>
        </p:nvSpPr>
        <p:spPr>
          <a:xfrm>
            <a:off x="1028700" y="1657229"/>
            <a:ext cx="8438047" cy="2594608"/>
          </a:xfrm>
          <a:prstGeom prst="rect">
            <a:avLst/>
          </a:prstGeom>
        </p:spPr>
        <p:txBody>
          <a:bodyPr lIns="0" tIns="0" rIns="0" bIns="0" rtlCol="0" anchor="t">
            <a:spAutoFit/>
          </a:bodyPr>
          <a:lstStyle/>
          <a:p>
            <a:pPr algn="l">
              <a:lnSpc>
                <a:spcPts val="10169"/>
              </a:lnSpc>
            </a:pPr>
            <a:r>
              <a:rPr lang="en-US" sz="8999" b="1" spc="-44">
                <a:solidFill>
                  <a:srgbClr val="AB1C24"/>
                </a:solidFill>
                <a:latin typeface="Proxima Nova Condensed Heavy"/>
                <a:ea typeface="Proxima Nova Condensed Heavy"/>
                <a:cs typeface="Proxima Nova Condensed Heavy"/>
                <a:sym typeface="Proxima Nova Condensed Heavy"/>
              </a:rPr>
              <a:t>EVOLUSI GAYA</a:t>
            </a:r>
            <a:r>
              <a:rPr lang="en-US" sz="8999" b="1" spc="-44">
                <a:solidFill>
                  <a:srgbClr val="2E2E30"/>
                </a:solidFill>
                <a:latin typeface="Proxima Nova Condensed Heavy"/>
                <a:ea typeface="Proxima Nova Condensed Heavy"/>
                <a:cs typeface="Proxima Nova Condensed Heavy"/>
                <a:sym typeface="Proxima Nova Condensed Heavy"/>
              </a:rPr>
              <a:t> KEPEMIMPINAN</a:t>
            </a:r>
          </a:p>
        </p:txBody>
      </p:sp>
      <p:sp>
        <p:nvSpPr>
          <p:cNvPr id="8" name="TextBox 8"/>
          <p:cNvSpPr txBox="1"/>
          <p:nvPr/>
        </p:nvSpPr>
        <p:spPr>
          <a:xfrm>
            <a:off x="1028700" y="4448175"/>
            <a:ext cx="10666941" cy="4276725"/>
          </a:xfrm>
          <a:prstGeom prst="rect">
            <a:avLst/>
          </a:prstGeom>
        </p:spPr>
        <p:txBody>
          <a:bodyPr lIns="0" tIns="0" rIns="0" bIns="0" rtlCol="0" anchor="t">
            <a:spAutoFit/>
          </a:bodyPr>
          <a:lstStyle/>
          <a:p>
            <a:pPr algn="just">
              <a:lnSpc>
                <a:spcPts val="4200"/>
              </a:lnSpc>
            </a:pPr>
            <a:r>
              <a:rPr lang="en-US" sz="3000" b="1">
                <a:solidFill>
                  <a:srgbClr val="000000"/>
                </a:solidFill>
                <a:latin typeface="Poppins Semi-Bold"/>
                <a:ea typeface="Poppins Semi-Bold"/>
                <a:cs typeface="Poppins Semi-Bold"/>
                <a:sym typeface="Poppins Semi-Bold"/>
              </a:rPr>
              <a:t>Evolusi gaya kepemimpinan menunjukkan perubahan dari model otoriter dan hierarkis menuju pendekatan yang lebih partisipatif, kolaboratif, dan berorientasi pada manusia. Dahulu, pemimpin dipandang sebagai sosok tunggal yang memberi perintah dan mengontrol, sementara kini kepemimpinan lebih menekankan komunikasi dua arah, pemberdayaan tim, serta fleksibilitas dalam menghadapi perubahan.</a:t>
            </a:r>
          </a:p>
        </p:txBody>
      </p:sp>
      <p:sp>
        <p:nvSpPr>
          <p:cNvPr id="9" name="Freeform 9"/>
          <p:cNvSpPr/>
          <p:nvPr/>
        </p:nvSpPr>
        <p:spPr>
          <a:xfrm flipH="1">
            <a:off x="13688978" y="1117720"/>
            <a:ext cx="3570322" cy="559350"/>
          </a:xfrm>
          <a:custGeom>
            <a:avLst/>
            <a:gdLst/>
            <a:ahLst/>
            <a:cxnLst/>
            <a:rect l="l" t="t" r="r" b="b"/>
            <a:pathLst>
              <a:path w="3570322" h="559350">
                <a:moveTo>
                  <a:pt x="3570322" y="0"/>
                </a:moveTo>
                <a:lnTo>
                  <a:pt x="0" y="0"/>
                </a:lnTo>
                <a:lnTo>
                  <a:pt x="0" y="559350"/>
                </a:lnTo>
                <a:lnTo>
                  <a:pt x="3570322" y="559350"/>
                </a:lnTo>
                <a:lnTo>
                  <a:pt x="3570322" y="0"/>
                </a:lnTo>
                <a:close/>
              </a:path>
            </a:pathLst>
          </a:custGeom>
          <a:blipFill>
            <a:blip r:embed="rId3">
              <a:extLst>
                <a:ext uri="{96DAC541-7B7A-43D3-8B79-37D633B846F1}">
                  <asvg:svgBlip xmlns:asvg="http://schemas.microsoft.com/office/drawing/2016/SVG/main" xmlns="" r:embed="rId4"/>
                </a:ext>
              </a:extLst>
            </a:blip>
            <a:stretch>
              <a:fillRect/>
            </a:stretch>
          </a:blipFill>
        </p:spPr>
      </p:sp>
      <p:sp>
        <p:nvSpPr>
          <p:cNvPr id="10" name="Freeform 10"/>
          <p:cNvSpPr/>
          <p:nvPr/>
        </p:nvSpPr>
        <p:spPr>
          <a:xfrm>
            <a:off x="9144000" y="3170332"/>
            <a:ext cx="2037525" cy="718992"/>
          </a:xfrm>
          <a:custGeom>
            <a:avLst/>
            <a:gdLst/>
            <a:ahLst/>
            <a:cxnLst/>
            <a:rect l="l" t="t" r="r" b="b"/>
            <a:pathLst>
              <a:path w="2037525" h="718992">
                <a:moveTo>
                  <a:pt x="0" y="0"/>
                </a:moveTo>
                <a:lnTo>
                  <a:pt x="2037525" y="0"/>
                </a:lnTo>
                <a:lnTo>
                  <a:pt x="2037525" y="718993"/>
                </a:lnTo>
                <a:lnTo>
                  <a:pt x="0" y="718993"/>
                </a:lnTo>
                <a:lnTo>
                  <a:pt x="0" y="0"/>
                </a:lnTo>
                <a:close/>
              </a:path>
            </a:pathLst>
          </a:custGeom>
          <a:blipFill>
            <a:blip r:embed="rId5">
              <a:extLst>
                <a:ext uri="{96DAC541-7B7A-43D3-8B79-37D633B846F1}">
                  <asvg:svgBlip xmlns:asvg="http://schemas.microsoft.com/office/drawing/2016/SVG/main" xmlns="" r:embed="rId6"/>
                </a:ext>
              </a:extLst>
            </a:blip>
            <a:stretch>
              <a:fillRect b="-65426"/>
            </a:stretch>
          </a:blipFill>
        </p:spPr>
      </p:sp>
      <p:grpSp>
        <p:nvGrpSpPr>
          <p:cNvPr id="11" name="Group 11"/>
          <p:cNvGrpSpPr/>
          <p:nvPr/>
        </p:nvGrpSpPr>
        <p:grpSpPr>
          <a:xfrm>
            <a:off x="8327191" y="431750"/>
            <a:ext cx="3229596" cy="1245320"/>
            <a:chOff x="0" y="0"/>
            <a:chExt cx="4306129" cy="1660427"/>
          </a:xfrm>
        </p:grpSpPr>
        <p:sp>
          <p:nvSpPr>
            <p:cNvPr id="12" name="Freeform 12"/>
            <p:cNvSpPr/>
            <p:nvPr/>
          </p:nvSpPr>
          <p:spPr>
            <a:xfrm>
              <a:off x="1361395" y="0"/>
              <a:ext cx="1660427" cy="1660427"/>
            </a:xfrm>
            <a:custGeom>
              <a:avLst/>
              <a:gdLst/>
              <a:ahLst/>
              <a:cxnLst/>
              <a:rect l="l" t="t" r="r" b="b"/>
              <a:pathLst>
                <a:path w="1660427" h="1660427">
                  <a:moveTo>
                    <a:pt x="0" y="0"/>
                  </a:moveTo>
                  <a:lnTo>
                    <a:pt x="1660427" y="0"/>
                  </a:lnTo>
                  <a:lnTo>
                    <a:pt x="1660427" y="1660427"/>
                  </a:lnTo>
                  <a:lnTo>
                    <a:pt x="0" y="1660427"/>
                  </a:lnTo>
                  <a:lnTo>
                    <a:pt x="0" y="0"/>
                  </a:lnTo>
                  <a:close/>
                </a:path>
              </a:pathLst>
            </a:custGeom>
            <a:blipFill>
              <a:blip r:embed="rId7"/>
              <a:stretch>
                <a:fillRect/>
              </a:stretch>
            </a:blipFill>
          </p:spPr>
        </p:sp>
        <p:sp>
          <p:nvSpPr>
            <p:cNvPr id="13" name="Freeform 13"/>
            <p:cNvSpPr/>
            <p:nvPr/>
          </p:nvSpPr>
          <p:spPr>
            <a:xfrm>
              <a:off x="0" y="79553"/>
              <a:ext cx="1564289" cy="1564289"/>
            </a:xfrm>
            <a:custGeom>
              <a:avLst/>
              <a:gdLst/>
              <a:ahLst/>
              <a:cxnLst/>
              <a:rect l="l" t="t" r="r" b="b"/>
              <a:pathLst>
                <a:path w="1564289" h="1564289">
                  <a:moveTo>
                    <a:pt x="0" y="0"/>
                  </a:moveTo>
                  <a:lnTo>
                    <a:pt x="1564289" y="0"/>
                  </a:lnTo>
                  <a:lnTo>
                    <a:pt x="1564289" y="1564290"/>
                  </a:lnTo>
                  <a:lnTo>
                    <a:pt x="0" y="1564290"/>
                  </a:lnTo>
                  <a:lnTo>
                    <a:pt x="0" y="0"/>
                  </a:lnTo>
                  <a:close/>
                </a:path>
              </a:pathLst>
            </a:custGeom>
            <a:blipFill>
              <a:blip r:embed="rId8"/>
              <a:stretch>
                <a:fillRect/>
              </a:stretch>
            </a:blipFill>
          </p:spPr>
        </p:sp>
        <p:sp>
          <p:nvSpPr>
            <p:cNvPr id="14" name="Freeform 14"/>
            <p:cNvSpPr/>
            <p:nvPr/>
          </p:nvSpPr>
          <p:spPr>
            <a:xfrm>
              <a:off x="2804808" y="79553"/>
              <a:ext cx="1501320" cy="1501320"/>
            </a:xfrm>
            <a:custGeom>
              <a:avLst/>
              <a:gdLst/>
              <a:ahLst/>
              <a:cxnLst/>
              <a:rect l="l" t="t" r="r" b="b"/>
              <a:pathLst>
                <a:path w="1501320" h="1501320">
                  <a:moveTo>
                    <a:pt x="0" y="0"/>
                  </a:moveTo>
                  <a:lnTo>
                    <a:pt x="1501321" y="0"/>
                  </a:lnTo>
                  <a:lnTo>
                    <a:pt x="1501321" y="1501321"/>
                  </a:lnTo>
                  <a:lnTo>
                    <a:pt x="0" y="1501321"/>
                  </a:lnTo>
                  <a:lnTo>
                    <a:pt x="0" y="0"/>
                  </a:lnTo>
                  <a:close/>
                </a:path>
              </a:pathLst>
            </a:custGeom>
            <a:blipFill>
              <a:blip r:embed="rId9"/>
              <a:stretch>
                <a:fillRect/>
              </a:stretch>
            </a:blipFill>
          </p:spPr>
        </p:sp>
      </p:gr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1028700" y="4760924"/>
            <a:ext cx="6515268" cy="1872186"/>
            <a:chOff x="0" y="0"/>
            <a:chExt cx="1715955" cy="493086"/>
          </a:xfrm>
        </p:grpSpPr>
        <p:sp>
          <p:nvSpPr>
            <p:cNvPr id="3" name="Freeform 3"/>
            <p:cNvSpPr/>
            <p:nvPr/>
          </p:nvSpPr>
          <p:spPr>
            <a:xfrm>
              <a:off x="0" y="0"/>
              <a:ext cx="1715956" cy="493086"/>
            </a:xfrm>
            <a:custGeom>
              <a:avLst/>
              <a:gdLst/>
              <a:ahLst/>
              <a:cxnLst/>
              <a:rect l="l" t="t" r="r" b="b"/>
              <a:pathLst>
                <a:path w="1715956" h="493086">
                  <a:moveTo>
                    <a:pt x="0" y="0"/>
                  </a:moveTo>
                  <a:lnTo>
                    <a:pt x="1715956" y="0"/>
                  </a:lnTo>
                  <a:lnTo>
                    <a:pt x="1715956" y="493086"/>
                  </a:lnTo>
                  <a:lnTo>
                    <a:pt x="0" y="493086"/>
                  </a:lnTo>
                  <a:close/>
                </a:path>
              </a:pathLst>
            </a:custGeom>
            <a:solidFill>
              <a:srgbClr val="2E2E30"/>
            </a:solidFill>
          </p:spPr>
        </p:sp>
        <p:sp>
          <p:nvSpPr>
            <p:cNvPr id="4" name="TextBox 4"/>
            <p:cNvSpPr txBox="1"/>
            <p:nvPr/>
          </p:nvSpPr>
          <p:spPr>
            <a:xfrm>
              <a:off x="0" y="-66675"/>
              <a:ext cx="1715955" cy="559761"/>
            </a:xfrm>
            <a:prstGeom prst="rect">
              <a:avLst/>
            </a:prstGeom>
          </p:spPr>
          <p:txBody>
            <a:bodyPr lIns="50800" tIns="50800" rIns="50800" bIns="50800" rtlCol="0" anchor="ctr"/>
            <a:lstStyle/>
            <a:p>
              <a:pPr algn="ctr">
                <a:lnSpc>
                  <a:spcPts val="3640"/>
                </a:lnSpc>
              </a:pPr>
              <a:endParaRPr/>
            </a:p>
          </p:txBody>
        </p:sp>
      </p:grpSp>
      <p:grpSp>
        <p:nvGrpSpPr>
          <p:cNvPr id="5" name="Group 5"/>
          <p:cNvGrpSpPr/>
          <p:nvPr/>
        </p:nvGrpSpPr>
        <p:grpSpPr>
          <a:xfrm>
            <a:off x="1028700" y="6932624"/>
            <a:ext cx="6515268" cy="1872186"/>
            <a:chOff x="0" y="0"/>
            <a:chExt cx="1715955" cy="493086"/>
          </a:xfrm>
        </p:grpSpPr>
        <p:sp>
          <p:nvSpPr>
            <p:cNvPr id="6" name="Freeform 6"/>
            <p:cNvSpPr/>
            <p:nvPr/>
          </p:nvSpPr>
          <p:spPr>
            <a:xfrm>
              <a:off x="0" y="0"/>
              <a:ext cx="1715956" cy="493086"/>
            </a:xfrm>
            <a:custGeom>
              <a:avLst/>
              <a:gdLst/>
              <a:ahLst/>
              <a:cxnLst/>
              <a:rect l="l" t="t" r="r" b="b"/>
              <a:pathLst>
                <a:path w="1715956" h="493086">
                  <a:moveTo>
                    <a:pt x="0" y="0"/>
                  </a:moveTo>
                  <a:lnTo>
                    <a:pt x="1715956" y="0"/>
                  </a:lnTo>
                  <a:lnTo>
                    <a:pt x="1715956" y="493086"/>
                  </a:lnTo>
                  <a:lnTo>
                    <a:pt x="0" y="493086"/>
                  </a:lnTo>
                  <a:close/>
                </a:path>
              </a:pathLst>
            </a:custGeom>
            <a:solidFill>
              <a:srgbClr val="13A221"/>
            </a:solidFill>
          </p:spPr>
        </p:sp>
        <p:sp>
          <p:nvSpPr>
            <p:cNvPr id="7" name="TextBox 7"/>
            <p:cNvSpPr txBox="1"/>
            <p:nvPr/>
          </p:nvSpPr>
          <p:spPr>
            <a:xfrm>
              <a:off x="0" y="-66675"/>
              <a:ext cx="1715955" cy="559761"/>
            </a:xfrm>
            <a:prstGeom prst="rect">
              <a:avLst/>
            </a:prstGeom>
          </p:spPr>
          <p:txBody>
            <a:bodyPr lIns="50800" tIns="50800" rIns="50800" bIns="50800" rtlCol="0" anchor="ctr"/>
            <a:lstStyle/>
            <a:p>
              <a:pPr algn="ctr">
                <a:lnSpc>
                  <a:spcPts val="3640"/>
                </a:lnSpc>
              </a:pPr>
              <a:endParaRPr/>
            </a:p>
          </p:txBody>
        </p:sp>
      </p:grpSp>
      <p:sp>
        <p:nvSpPr>
          <p:cNvPr id="8" name="Freeform 8"/>
          <p:cNvSpPr/>
          <p:nvPr/>
        </p:nvSpPr>
        <p:spPr>
          <a:xfrm>
            <a:off x="1459433" y="5499131"/>
            <a:ext cx="395773" cy="395773"/>
          </a:xfrm>
          <a:custGeom>
            <a:avLst/>
            <a:gdLst/>
            <a:ahLst/>
            <a:cxnLst/>
            <a:rect l="l" t="t" r="r" b="b"/>
            <a:pathLst>
              <a:path w="395773" h="395773">
                <a:moveTo>
                  <a:pt x="0" y="0"/>
                </a:moveTo>
                <a:lnTo>
                  <a:pt x="395773" y="0"/>
                </a:lnTo>
                <a:lnTo>
                  <a:pt x="395773" y="395773"/>
                </a:lnTo>
                <a:lnTo>
                  <a:pt x="0" y="395773"/>
                </a:lnTo>
                <a:lnTo>
                  <a:pt x="0" y="0"/>
                </a:lnTo>
                <a:close/>
              </a:path>
            </a:pathLst>
          </a:custGeom>
          <a:blipFill>
            <a:blip r:embed="rId2">
              <a:extLst>
                <a:ext uri="{96DAC541-7B7A-43D3-8B79-37D633B846F1}">
                  <asvg:svgBlip xmlns:asvg="http://schemas.microsoft.com/office/drawing/2016/SVG/main" xmlns="" r:embed="rId3"/>
                </a:ext>
              </a:extLst>
            </a:blip>
            <a:stretch>
              <a:fillRect/>
            </a:stretch>
          </a:blipFill>
        </p:spPr>
      </p:sp>
      <p:sp>
        <p:nvSpPr>
          <p:cNvPr id="9" name="TextBox 9"/>
          <p:cNvSpPr txBox="1"/>
          <p:nvPr/>
        </p:nvSpPr>
        <p:spPr>
          <a:xfrm>
            <a:off x="1580885" y="1871041"/>
            <a:ext cx="15126230" cy="2594608"/>
          </a:xfrm>
          <a:prstGeom prst="rect">
            <a:avLst/>
          </a:prstGeom>
        </p:spPr>
        <p:txBody>
          <a:bodyPr lIns="0" tIns="0" rIns="0" bIns="0" rtlCol="0" anchor="t">
            <a:spAutoFit/>
          </a:bodyPr>
          <a:lstStyle/>
          <a:p>
            <a:pPr algn="ctr">
              <a:lnSpc>
                <a:spcPts val="10169"/>
              </a:lnSpc>
            </a:pPr>
            <a:r>
              <a:rPr lang="en-US" sz="8999" b="1" spc="-44">
                <a:solidFill>
                  <a:srgbClr val="2E2E30"/>
                </a:solidFill>
                <a:latin typeface="Proxima Nova Condensed Heavy"/>
                <a:ea typeface="Proxima Nova Condensed Heavy"/>
                <a:cs typeface="Proxima Nova Condensed Heavy"/>
                <a:sym typeface="Proxima Nova Condensed Heavy"/>
              </a:rPr>
              <a:t>TANTANGAN KEPEMIMPINAN </a:t>
            </a:r>
          </a:p>
          <a:p>
            <a:pPr algn="ctr">
              <a:lnSpc>
                <a:spcPts val="10169"/>
              </a:lnSpc>
            </a:pPr>
            <a:r>
              <a:rPr lang="en-US" sz="8999" b="1" spc="-44">
                <a:solidFill>
                  <a:srgbClr val="AB1C24"/>
                </a:solidFill>
                <a:latin typeface="Proxima Nova Condensed Heavy"/>
                <a:ea typeface="Proxima Nova Condensed Heavy"/>
                <a:cs typeface="Proxima Nova Condensed Heavy"/>
                <a:sym typeface="Proxima Nova Condensed Heavy"/>
              </a:rPr>
              <a:t>DI ERA MODERN</a:t>
            </a:r>
          </a:p>
        </p:txBody>
      </p:sp>
      <p:sp>
        <p:nvSpPr>
          <p:cNvPr id="10" name="TextBox 10"/>
          <p:cNvSpPr txBox="1"/>
          <p:nvPr/>
        </p:nvSpPr>
        <p:spPr>
          <a:xfrm>
            <a:off x="8359300" y="4675199"/>
            <a:ext cx="8900000" cy="4276725"/>
          </a:xfrm>
          <a:prstGeom prst="rect">
            <a:avLst/>
          </a:prstGeom>
        </p:spPr>
        <p:txBody>
          <a:bodyPr lIns="0" tIns="0" rIns="0" bIns="0" rtlCol="0" anchor="t">
            <a:spAutoFit/>
          </a:bodyPr>
          <a:lstStyle/>
          <a:p>
            <a:pPr algn="just">
              <a:lnSpc>
                <a:spcPts val="4200"/>
              </a:lnSpc>
            </a:pPr>
            <a:r>
              <a:rPr lang="en-US" sz="3000" b="1">
                <a:solidFill>
                  <a:srgbClr val="000000"/>
                </a:solidFill>
                <a:latin typeface="Poppins Semi-Bold"/>
                <a:ea typeface="Poppins Semi-Bold"/>
                <a:cs typeface="Poppins Semi-Bold"/>
                <a:sym typeface="Poppins Semi-Bold"/>
              </a:rPr>
              <a:t>Tantangan kepemimpinan di era modern semakin kompleks seiring pesatnya perkembangan teknologi, globalisasi, dan perubahan sosial yang dinamis. Pemimpin harus mampu beradaptasi dengan disrupsi digital, mengelola tim lintas budaya, serta menjaga keseimbangan antara efisiensi dan kesejahteraan </a:t>
            </a:r>
          </a:p>
        </p:txBody>
      </p:sp>
      <p:sp>
        <p:nvSpPr>
          <p:cNvPr id="11" name="TextBox 11"/>
          <p:cNvSpPr txBox="1"/>
          <p:nvPr/>
        </p:nvSpPr>
        <p:spPr>
          <a:xfrm>
            <a:off x="2293729" y="5034078"/>
            <a:ext cx="4734239" cy="1268729"/>
          </a:xfrm>
          <a:prstGeom prst="rect">
            <a:avLst/>
          </a:prstGeom>
        </p:spPr>
        <p:txBody>
          <a:bodyPr lIns="0" tIns="0" rIns="0" bIns="0" rtlCol="0" anchor="t">
            <a:spAutoFit/>
          </a:bodyPr>
          <a:lstStyle/>
          <a:p>
            <a:pPr algn="just">
              <a:lnSpc>
                <a:spcPts val="2520"/>
              </a:lnSpc>
            </a:pPr>
            <a:r>
              <a:rPr lang="en-US" sz="1800" b="1">
                <a:solidFill>
                  <a:srgbClr val="FFFFFF"/>
                </a:solidFill>
                <a:latin typeface="Poppins Semi-Bold"/>
                <a:ea typeface="Poppins Semi-Bold"/>
                <a:cs typeface="Poppins Semi-Bold"/>
                <a:sym typeface="Poppins Semi-Bold"/>
              </a:rPr>
              <a:t>Perubahan Teknologi Cepat – Pemimpin harus mampu beradaptasi dengan kemajuan digital dan transformasi teknologi.</a:t>
            </a:r>
          </a:p>
        </p:txBody>
      </p:sp>
      <p:sp>
        <p:nvSpPr>
          <p:cNvPr id="12" name="TextBox 12"/>
          <p:cNvSpPr txBox="1"/>
          <p:nvPr/>
        </p:nvSpPr>
        <p:spPr>
          <a:xfrm>
            <a:off x="2293729" y="7205778"/>
            <a:ext cx="4734239" cy="1268729"/>
          </a:xfrm>
          <a:prstGeom prst="rect">
            <a:avLst/>
          </a:prstGeom>
        </p:spPr>
        <p:txBody>
          <a:bodyPr lIns="0" tIns="0" rIns="0" bIns="0" rtlCol="0" anchor="t">
            <a:spAutoFit/>
          </a:bodyPr>
          <a:lstStyle/>
          <a:p>
            <a:pPr algn="just">
              <a:lnSpc>
                <a:spcPts val="2520"/>
              </a:lnSpc>
            </a:pPr>
            <a:r>
              <a:rPr lang="en-US" sz="1800" b="1">
                <a:solidFill>
                  <a:srgbClr val="FFFFFF"/>
                </a:solidFill>
                <a:latin typeface="Poppins Semi-Bold"/>
                <a:ea typeface="Poppins Semi-Bold"/>
                <a:cs typeface="Poppins Semi-Bold"/>
                <a:sym typeface="Poppins Semi-Bold"/>
              </a:rPr>
              <a:t>Keragaman dan Inklusivitas – Mengelola tim dengan latar belakang budaya, generasi, dan pandangan yang beragam.</a:t>
            </a:r>
          </a:p>
        </p:txBody>
      </p:sp>
      <p:sp>
        <p:nvSpPr>
          <p:cNvPr id="13" name="Freeform 13"/>
          <p:cNvSpPr/>
          <p:nvPr/>
        </p:nvSpPr>
        <p:spPr>
          <a:xfrm>
            <a:off x="1459433" y="7670831"/>
            <a:ext cx="395773" cy="395773"/>
          </a:xfrm>
          <a:custGeom>
            <a:avLst/>
            <a:gdLst/>
            <a:ahLst/>
            <a:cxnLst/>
            <a:rect l="l" t="t" r="r" b="b"/>
            <a:pathLst>
              <a:path w="395773" h="395773">
                <a:moveTo>
                  <a:pt x="0" y="0"/>
                </a:moveTo>
                <a:lnTo>
                  <a:pt x="395773" y="0"/>
                </a:lnTo>
                <a:lnTo>
                  <a:pt x="395773" y="395773"/>
                </a:lnTo>
                <a:lnTo>
                  <a:pt x="0" y="395773"/>
                </a:lnTo>
                <a:lnTo>
                  <a:pt x="0" y="0"/>
                </a:lnTo>
                <a:close/>
              </a:path>
            </a:pathLst>
          </a:custGeom>
          <a:blipFill>
            <a:blip r:embed="rId2">
              <a:extLst>
                <a:ext uri="{96DAC541-7B7A-43D3-8B79-37D633B846F1}">
                  <asvg:svgBlip xmlns:asvg="http://schemas.microsoft.com/office/drawing/2016/SVG/main" xmlns="" r:embed="rId3"/>
                </a:ext>
              </a:extLst>
            </a:blip>
            <a:stretch>
              <a:fillRect/>
            </a:stretch>
          </a:blipFill>
        </p:spPr>
      </p:sp>
      <p:sp>
        <p:nvSpPr>
          <p:cNvPr id="14" name="Freeform 14"/>
          <p:cNvSpPr/>
          <p:nvPr/>
        </p:nvSpPr>
        <p:spPr>
          <a:xfrm rot="5400000" flipV="1">
            <a:off x="16269886" y="1854232"/>
            <a:ext cx="1978828" cy="670328"/>
          </a:xfrm>
          <a:custGeom>
            <a:avLst/>
            <a:gdLst/>
            <a:ahLst/>
            <a:cxnLst/>
            <a:rect l="l" t="t" r="r" b="b"/>
            <a:pathLst>
              <a:path w="1978828" h="670328">
                <a:moveTo>
                  <a:pt x="0" y="670328"/>
                </a:moveTo>
                <a:lnTo>
                  <a:pt x="1978828" y="670328"/>
                </a:lnTo>
                <a:lnTo>
                  <a:pt x="1978828" y="0"/>
                </a:lnTo>
                <a:lnTo>
                  <a:pt x="0" y="0"/>
                </a:lnTo>
                <a:lnTo>
                  <a:pt x="0" y="670328"/>
                </a:lnTo>
                <a:close/>
              </a:path>
            </a:pathLst>
          </a:custGeom>
          <a:blipFill>
            <a:blip r:embed="rId4">
              <a:extLst>
                <a:ext uri="{96DAC541-7B7A-43D3-8B79-37D633B846F1}">
                  <asvg:svgBlip xmlns:asvg="http://schemas.microsoft.com/office/drawing/2016/SVG/main" xmlns="" r:embed="rId5"/>
                </a:ext>
              </a:extLst>
            </a:blip>
            <a:stretch>
              <a:fillRect/>
            </a:stretch>
          </a:blipFill>
        </p:spPr>
      </p:sp>
      <p:sp>
        <p:nvSpPr>
          <p:cNvPr id="15" name="Freeform 15"/>
          <p:cNvSpPr/>
          <p:nvPr/>
        </p:nvSpPr>
        <p:spPr>
          <a:xfrm rot="5400000" flipV="1">
            <a:off x="39286" y="1854232"/>
            <a:ext cx="1978828" cy="670328"/>
          </a:xfrm>
          <a:custGeom>
            <a:avLst/>
            <a:gdLst/>
            <a:ahLst/>
            <a:cxnLst/>
            <a:rect l="l" t="t" r="r" b="b"/>
            <a:pathLst>
              <a:path w="1978828" h="670328">
                <a:moveTo>
                  <a:pt x="0" y="670328"/>
                </a:moveTo>
                <a:lnTo>
                  <a:pt x="1978828" y="670328"/>
                </a:lnTo>
                <a:lnTo>
                  <a:pt x="1978828" y="0"/>
                </a:lnTo>
                <a:lnTo>
                  <a:pt x="0" y="0"/>
                </a:lnTo>
                <a:lnTo>
                  <a:pt x="0" y="670328"/>
                </a:lnTo>
                <a:close/>
              </a:path>
            </a:pathLst>
          </a:custGeom>
          <a:blipFill>
            <a:blip r:embed="rId4">
              <a:extLst>
                <a:ext uri="{96DAC541-7B7A-43D3-8B79-37D633B846F1}">
                  <asvg:svgBlip xmlns:asvg="http://schemas.microsoft.com/office/drawing/2016/SVG/main" xmlns="" r:embed="rId5"/>
                </a:ext>
              </a:extLst>
            </a:blip>
            <a:stretch>
              <a:fillRect/>
            </a:stretch>
          </a:blipFill>
        </p:spPr>
      </p:sp>
      <p:grpSp>
        <p:nvGrpSpPr>
          <p:cNvPr id="16" name="Group 16"/>
          <p:cNvGrpSpPr/>
          <p:nvPr/>
        </p:nvGrpSpPr>
        <p:grpSpPr>
          <a:xfrm>
            <a:off x="13190919" y="314468"/>
            <a:ext cx="3229596" cy="1245320"/>
            <a:chOff x="0" y="0"/>
            <a:chExt cx="4306129" cy="1660427"/>
          </a:xfrm>
        </p:grpSpPr>
        <p:sp>
          <p:nvSpPr>
            <p:cNvPr id="17" name="Freeform 17"/>
            <p:cNvSpPr/>
            <p:nvPr/>
          </p:nvSpPr>
          <p:spPr>
            <a:xfrm>
              <a:off x="1361395" y="0"/>
              <a:ext cx="1660427" cy="1660427"/>
            </a:xfrm>
            <a:custGeom>
              <a:avLst/>
              <a:gdLst/>
              <a:ahLst/>
              <a:cxnLst/>
              <a:rect l="l" t="t" r="r" b="b"/>
              <a:pathLst>
                <a:path w="1660427" h="1660427">
                  <a:moveTo>
                    <a:pt x="0" y="0"/>
                  </a:moveTo>
                  <a:lnTo>
                    <a:pt x="1660427" y="0"/>
                  </a:lnTo>
                  <a:lnTo>
                    <a:pt x="1660427" y="1660427"/>
                  </a:lnTo>
                  <a:lnTo>
                    <a:pt x="0" y="1660427"/>
                  </a:lnTo>
                  <a:lnTo>
                    <a:pt x="0" y="0"/>
                  </a:lnTo>
                  <a:close/>
                </a:path>
              </a:pathLst>
            </a:custGeom>
            <a:blipFill>
              <a:blip r:embed="rId6"/>
              <a:stretch>
                <a:fillRect/>
              </a:stretch>
            </a:blipFill>
          </p:spPr>
        </p:sp>
        <p:sp>
          <p:nvSpPr>
            <p:cNvPr id="18" name="Freeform 18"/>
            <p:cNvSpPr/>
            <p:nvPr/>
          </p:nvSpPr>
          <p:spPr>
            <a:xfrm>
              <a:off x="0" y="79553"/>
              <a:ext cx="1564289" cy="1564289"/>
            </a:xfrm>
            <a:custGeom>
              <a:avLst/>
              <a:gdLst/>
              <a:ahLst/>
              <a:cxnLst/>
              <a:rect l="l" t="t" r="r" b="b"/>
              <a:pathLst>
                <a:path w="1564289" h="1564289">
                  <a:moveTo>
                    <a:pt x="0" y="0"/>
                  </a:moveTo>
                  <a:lnTo>
                    <a:pt x="1564289" y="0"/>
                  </a:lnTo>
                  <a:lnTo>
                    <a:pt x="1564289" y="1564290"/>
                  </a:lnTo>
                  <a:lnTo>
                    <a:pt x="0" y="1564290"/>
                  </a:lnTo>
                  <a:lnTo>
                    <a:pt x="0" y="0"/>
                  </a:lnTo>
                  <a:close/>
                </a:path>
              </a:pathLst>
            </a:custGeom>
            <a:blipFill>
              <a:blip r:embed="rId7"/>
              <a:stretch>
                <a:fillRect/>
              </a:stretch>
            </a:blipFill>
          </p:spPr>
        </p:sp>
        <p:sp>
          <p:nvSpPr>
            <p:cNvPr id="19" name="Freeform 19"/>
            <p:cNvSpPr/>
            <p:nvPr/>
          </p:nvSpPr>
          <p:spPr>
            <a:xfrm>
              <a:off x="2804808" y="79553"/>
              <a:ext cx="1501320" cy="1501320"/>
            </a:xfrm>
            <a:custGeom>
              <a:avLst/>
              <a:gdLst/>
              <a:ahLst/>
              <a:cxnLst/>
              <a:rect l="l" t="t" r="r" b="b"/>
              <a:pathLst>
                <a:path w="1501320" h="1501320">
                  <a:moveTo>
                    <a:pt x="0" y="0"/>
                  </a:moveTo>
                  <a:lnTo>
                    <a:pt x="1501321" y="0"/>
                  </a:lnTo>
                  <a:lnTo>
                    <a:pt x="1501321" y="1501321"/>
                  </a:lnTo>
                  <a:lnTo>
                    <a:pt x="0" y="1501321"/>
                  </a:lnTo>
                  <a:lnTo>
                    <a:pt x="0" y="0"/>
                  </a:lnTo>
                  <a:close/>
                </a:path>
              </a:pathLst>
            </a:custGeom>
            <a:blipFill>
              <a:blip r:embed="rId8"/>
              <a:stretch>
                <a:fillRect/>
              </a:stretch>
            </a:blipFill>
          </p:spPr>
        </p:sp>
      </p:gr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10185530" y="4872740"/>
            <a:ext cx="7073770" cy="925326"/>
            <a:chOff x="0" y="0"/>
            <a:chExt cx="1863051" cy="243707"/>
          </a:xfrm>
        </p:grpSpPr>
        <p:sp>
          <p:nvSpPr>
            <p:cNvPr id="3" name="Freeform 3"/>
            <p:cNvSpPr/>
            <p:nvPr/>
          </p:nvSpPr>
          <p:spPr>
            <a:xfrm>
              <a:off x="0" y="0"/>
              <a:ext cx="1863051" cy="243707"/>
            </a:xfrm>
            <a:custGeom>
              <a:avLst/>
              <a:gdLst/>
              <a:ahLst/>
              <a:cxnLst/>
              <a:rect l="l" t="t" r="r" b="b"/>
              <a:pathLst>
                <a:path w="1863051" h="243707">
                  <a:moveTo>
                    <a:pt x="0" y="0"/>
                  </a:moveTo>
                  <a:lnTo>
                    <a:pt x="1863051" y="0"/>
                  </a:lnTo>
                  <a:lnTo>
                    <a:pt x="1863051" y="243707"/>
                  </a:lnTo>
                  <a:lnTo>
                    <a:pt x="0" y="243707"/>
                  </a:lnTo>
                  <a:close/>
                </a:path>
              </a:pathLst>
            </a:custGeom>
            <a:solidFill>
              <a:srgbClr val="13A221"/>
            </a:solidFill>
          </p:spPr>
        </p:sp>
        <p:sp>
          <p:nvSpPr>
            <p:cNvPr id="4" name="TextBox 4"/>
            <p:cNvSpPr txBox="1"/>
            <p:nvPr/>
          </p:nvSpPr>
          <p:spPr>
            <a:xfrm>
              <a:off x="0" y="-66675"/>
              <a:ext cx="1863051" cy="310382"/>
            </a:xfrm>
            <a:prstGeom prst="rect">
              <a:avLst/>
            </a:prstGeom>
          </p:spPr>
          <p:txBody>
            <a:bodyPr lIns="50800" tIns="50800" rIns="50800" bIns="50800" rtlCol="0" anchor="ctr"/>
            <a:lstStyle/>
            <a:p>
              <a:pPr algn="ctr">
                <a:lnSpc>
                  <a:spcPts val="3640"/>
                </a:lnSpc>
              </a:pPr>
              <a:endParaRPr/>
            </a:p>
          </p:txBody>
        </p:sp>
      </p:grpSp>
      <p:grpSp>
        <p:nvGrpSpPr>
          <p:cNvPr id="5" name="Group 5"/>
          <p:cNvGrpSpPr/>
          <p:nvPr/>
        </p:nvGrpSpPr>
        <p:grpSpPr>
          <a:xfrm>
            <a:off x="10185530" y="6237120"/>
            <a:ext cx="7073770" cy="925326"/>
            <a:chOff x="0" y="0"/>
            <a:chExt cx="1863051" cy="243707"/>
          </a:xfrm>
        </p:grpSpPr>
        <p:sp>
          <p:nvSpPr>
            <p:cNvPr id="6" name="Freeform 6"/>
            <p:cNvSpPr/>
            <p:nvPr/>
          </p:nvSpPr>
          <p:spPr>
            <a:xfrm>
              <a:off x="0" y="0"/>
              <a:ext cx="1863051" cy="243707"/>
            </a:xfrm>
            <a:custGeom>
              <a:avLst/>
              <a:gdLst/>
              <a:ahLst/>
              <a:cxnLst/>
              <a:rect l="l" t="t" r="r" b="b"/>
              <a:pathLst>
                <a:path w="1863051" h="243707">
                  <a:moveTo>
                    <a:pt x="0" y="0"/>
                  </a:moveTo>
                  <a:lnTo>
                    <a:pt x="1863051" y="0"/>
                  </a:lnTo>
                  <a:lnTo>
                    <a:pt x="1863051" y="243707"/>
                  </a:lnTo>
                  <a:lnTo>
                    <a:pt x="0" y="243707"/>
                  </a:lnTo>
                  <a:close/>
                </a:path>
              </a:pathLst>
            </a:custGeom>
            <a:solidFill>
              <a:srgbClr val="2E2E30"/>
            </a:solidFill>
          </p:spPr>
        </p:sp>
        <p:sp>
          <p:nvSpPr>
            <p:cNvPr id="7" name="TextBox 7"/>
            <p:cNvSpPr txBox="1"/>
            <p:nvPr/>
          </p:nvSpPr>
          <p:spPr>
            <a:xfrm>
              <a:off x="0" y="-66675"/>
              <a:ext cx="1863051" cy="310382"/>
            </a:xfrm>
            <a:prstGeom prst="rect">
              <a:avLst/>
            </a:prstGeom>
          </p:spPr>
          <p:txBody>
            <a:bodyPr lIns="50800" tIns="50800" rIns="50800" bIns="50800" rtlCol="0" anchor="ctr"/>
            <a:lstStyle/>
            <a:p>
              <a:pPr algn="ctr">
                <a:lnSpc>
                  <a:spcPts val="3640"/>
                </a:lnSpc>
              </a:pPr>
              <a:endParaRPr/>
            </a:p>
          </p:txBody>
        </p:sp>
      </p:grpSp>
      <p:grpSp>
        <p:nvGrpSpPr>
          <p:cNvPr id="8" name="Group 8"/>
          <p:cNvGrpSpPr/>
          <p:nvPr/>
        </p:nvGrpSpPr>
        <p:grpSpPr>
          <a:xfrm>
            <a:off x="10185530" y="7601500"/>
            <a:ext cx="7073770" cy="925326"/>
            <a:chOff x="0" y="0"/>
            <a:chExt cx="1863051" cy="243707"/>
          </a:xfrm>
        </p:grpSpPr>
        <p:sp>
          <p:nvSpPr>
            <p:cNvPr id="9" name="Freeform 9"/>
            <p:cNvSpPr/>
            <p:nvPr/>
          </p:nvSpPr>
          <p:spPr>
            <a:xfrm>
              <a:off x="0" y="0"/>
              <a:ext cx="1863051" cy="243707"/>
            </a:xfrm>
            <a:custGeom>
              <a:avLst/>
              <a:gdLst/>
              <a:ahLst/>
              <a:cxnLst/>
              <a:rect l="l" t="t" r="r" b="b"/>
              <a:pathLst>
                <a:path w="1863051" h="243707">
                  <a:moveTo>
                    <a:pt x="0" y="0"/>
                  </a:moveTo>
                  <a:lnTo>
                    <a:pt x="1863051" y="0"/>
                  </a:lnTo>
                  <a:lnTo>
                    <a:pt x="1863051" y="243707"/>
                  </a:lnTo>
                  <a:lnTo>
                    <a:pt x="0" y="243707"/>
                  </a:lnTo>
                  <a:close/>
                </a:path>
              </a:pathLst>
            </a:custGeom>
            <a:solidFill>
              <a:srgbClr val="13A221"/>
            </a:solidFill>
          </p:spPr>
        </p:sp>
        <p:sp>
          <p:nvSpPr>
            <p:cNvPr id="10" name="TextBox 10"/>
            <p:cNvSpPr txBox="1"/>
            <p:nvPr/>
          </p:nvSpPr>
          <p:spPr>
            <a:xfrm>
              <a:off x="0" y="-66675"/>
              <a:ext cx="1863051" cy="310382"/>
            </a:xfrm>
            <a:prstGeom prst="rect">
              <a:avLst/>
            </a:prstGeom>
          </p:spPr>
          <p:txBody>
            <a:bodyPr lIns="50800" tIns="50800" rIns="50800" bIns="50800" rtlCol="0" anchor="ctr"/>
            <a:lstStyle/>
            <a:p>
              <a:pPr algn="ctr">
                <a:lnSpc>
                  <a:spcPts val="3640"/>
                </a:lnSpc>
              </a:pPr>
              <a:endParaRPr/>
            </a:p>
          </p:txBody>
        </p:sp>
      </p:grpSp>
      <p:sp>
        <p:nvSpPr>
          <p:cNvPr id="11" name="Freeform 11"/>
          <p:cNvSpPr/>
          <p:nvPr/>
        </p:nvSpPr>
        <p:spPr>
          <a:xfrm flipV="1">
            <a:off x="-204175" y="-263396"/>
            <a:ext cx="4503520" cy="5022513"/>
          </a:xfrm>
          <a:custGeom>
            <a:avLst/>
            <a:gdLst/>
            <a:ahLst/>
            <a:cxnLst/>
            <a:rect l="l" t="t" r="r" b="b"/>
            <a:pathLst>
              <a:path w="4503520" h="5022513">
                <a:moveTo>
                  <a:pt x="0" y="5022513"/>
                </a:moveTo>
                <a:lnTo>
                  <a:pt x="4503520" y="5022513"/>
                </a:lnTo>
                <a:lnTo>
                  <a:pt x="4503520" y="0"/>
                </a:lnTo>
                <a:lnTo>
                  <a:pt x="0" y="0"/>
                </a:lnTo>
                <a:lnTo>
                  <a:pt x="0" y="5022513"/>
                </a:lnTo>
                <a:close/>
              </a:path>
            </a:pathLst>
          </a:custGeom>
          <a:blipFill>
            <a:blip r:embed="rId2"/>
            <a:stretch>
              <a:fillRect/>
            </a:stretch>
          </a:blipFill>
        </p:spPr>
      </p:sp>
      <p:sp>
        <p:nvSpPr>
          <p:cNvPr id="12" name="TextBox 12"/>
          <p:cNvSpPr txBox="1"/>
          <p:nvPr/>
        </p:nvSpPr>
        <p:spPr>
          <a:xfrm>
            <a:off x="3566252" y="2590760"/>
            <a:ext cx="13693048" cy="1924039"/>
          </a:xfrm>
          <a:prstGeom prst="rect">
            <a:avLst/>
          </a:prstGeom>
        </p:spPr>
        <p:txBody>
          <a:bodyPr lIns="0" tIns="0" rIns="0" bIns="0" rtlCol="0" anchor="t">
            <a:spAutoFit/>
          </a:bodyPr>
          <a:lstStyle/>
          <a:p>
            <a:pPr algn="r">
              <a:lnSpc>
                <a:spcPts val="7199"/>
              </a:lnSpc>
            </a:pPr>
            <a:r>
              <a:rPr lang="en-US" sz="8999" b="1" spc="-44">
                <a:solidFill>
                  <a:srgbClr val="13A221"/>
                </a:solidFill>
                <a:latin typeface="Proxima Nova Condensed Heavy"/>
                <a:ea typeface="Proxima Nova Condensed Heavy"/>
                <a:cs typeface="Proxima Nova Condensed Heavy"/>
                <a:sym typeface="Proxima Nova Condensed Heavy"/>
              </a:rPr>
              <a:t>PENGARUH TEKNOLOGI</a:t>
            </a:r>
            <a:r>
              <a:rPr lang="en-US" sz="8999" b="1" spc="-44">
                <a:solidFill>
                  <a:srgbClr val="2E2E30"/>
                </a:solidFill>
                <a:latin typeface="Proxima Nova Condensed Heavy"/>
                <a:ea typeface="Proxima Nova Condensed Heavy"/>
                <a:cs typeface="Proxima Nova Condensed Heavy"/>
                <a:sym typeface="Proxima Nova Condensed Heavy"/>
              </a:rPr>
              <a:t> TERHADAP KEPEMIMPINAN</a:t>
            </a:r>
          </a:p>
        </p:txBody>
      </p:sp>
      <p:sp>
        <p:nvSpPr>
          <p:cNvPr id="13" name="TextBox 13"/>
          <p:cNvSpPr txBox="1"/>
          <p:nvPr/>
        </p:nvSpPr>
        <p:spPr>
          <a:xfrm>
            <a:off x="1028700" y="4673392"/>
            <a:ext cx="8417933" cy="4276725"/>
          </a:xfrm>
          <a:prstGeom prst="rect">
            <a:avLst/>
          </a:prstGeom>
        </p:spPr>
        <p:txBody>
          <a:bodyPr lIns="0" tIns="0" rIns="0" bIns="0" rtlCol="0" anchor="t">
            <a:spAutoFit/>
          </a:bodyPr>
          <a:lstStyle/>
          <a:p>
            <a:pPr algn="just">
              <a:lnSpc>
                <a:spcPts val="4200"/>
              </a:lnSpc>
            </a:pPr>
            <a:r>
              <a:rPr lang="en-US" sz="3000" b="1">
                <a:solidFill>
                  <a:srgbClr val="000000"/>
                </a:solidFill>
                <a:latin typeface="Poppins Semi-Bold"/>
                <a:ea typeface="Poppins Semi-Bold"/>
                <a:cs typeface="Poppins Semi-Bold"/>
                <a:sym typeface="Poppins Semi-Bold"/>
              </a:rPr>
              <a:t>Teknologi memiliki pengaruh besar terhadap kepemimpinan di era modern dengan mengubah cara pemimpin berkomunikasi, mengambil keputusan, dan mengelola tim. Melalui digitalisasi, pemimpin kini dapat mengakses data secara real-time untuk mendukung keputusan yang lebih cepat dan akurat. </a:t>
            </a:r>
          </a:p>
        </p:txBody>
      </p:sp>
      <p:sp>
        <p:nvSpPr>
          <p:cNvPr id="14" name="TextBox 14"/>
          <p:cNvSpPr txBox="1"/>
          <p:nvPr/>
        </p:nvSpPr>
        <p:spPr>
          <a:xfrm>
            <a:off x="10472341" y="5086528"/>
            <a:ext cx="6500148" cy="450850"/>
          </a:xfrm>
          <a:prstGeom prst="rect">
            <a:avLst/>
          </a:prstGeom>
        </p:spPr>
        <p:txBody>
          <a:bodyPr lIns="0" tIns="0" rIns="0" bIns="0" rtlCol="0" anchor="t">
            <a:spAutoFit/>
          </a:bodyPr>
          <a:lstStyle/>
          <a:p>
            <a:pPr algn="ctr">
              <a:lnSpc>
                <a:spcPts val="3500"/>
              </a:lnSpc>
            </a:pPr>
            <a:r>
              <a:rPr lang="en-US" sz="2500" b="1">
                <a:solidFill>
                  <a:srgbClr val="FFFFFF"/>
                </a:solidFill>
                <a:latin typeface="Poppins Bold"/>
                <a:ea typeface="Poppins Bold"/>
                <a:cs typeface="Poppins Bold"/>
                <a:sym typeface="Poppins Bold"/>
              </a:rPr>
              <a:t>Percepatan Pengambilan Keputusan</a:t>
            </a:r>
          </a:p>
        </p:txBody>
      </p:sp>
      <p:sp>
        <p:nvSpPr>
          <p:cNvPr id="15" name="TextBox 15"/>
          <p:cNvSpPr txBox="1"/>
          <p:nvPr/>
        </p:nvSpPr>
        <p:spPr>
          <a:xfrm>
            <a:off x="10894334" y="6436259"/>
            <a:ext cx="5656163" cy="450850"/>
          </a:xfrm>
          <a:prstGeom prst="rect">
            <a:avLst/>
          </a:prstGeom>
        </p:spPr>
        <p:txBody>
          <a:bodyPr lIns="0" tIns="0" rIns="0" bIns="0" rtlCol="0" anchor="t">
            <a:spAutoFit/>
          </a:bodyPr>
          <a:lstStyle/>
          <a:p>
            <a:pPr algn="ctr">
              <a:lnSpc>
                <a:spcPts val="3500"/>
              </a:lnSpc>
            </a:pPr>
            <a:r>
              <a:rPr lang="en-US" sz="2500" b="1">
                <a:solidFill>
                  <a:srgbClr val="FFFFFF"/>
                </a:solidFill>
                <a:latin typeface="Poppins Bold"/>
                <a:ea typeface="Poppins Bold"/>
                <a:cs typeface="Poppins Bold"/>
                <a:sym typeface="Poppins Bold"/>
              </a:rPr>
              <a:t>Perubahan Pola Komunikasi</a:t>
            </a:r>
          </a:p>
        </p:txBody>
      </p:sp>
      <p:sp>
        <p:nvSpPr>
          <p:cNvPr id="16" name="TextBox 16"/>
          <p:cNvSpPr txBox="1"/>
          <p:nvPr/>
        </p:nvSpPr>
        <p:spPr>
          <a:xfrm>
            <a:off x="10894334" y="7800639"/>
            <a:ext cx="5656163" cy="450850"/>
          </a:xfrm>
          <a:prstGeom prst="rect">
            <a:avLst/>
          </a:prstGeom>
        </p:spPr>
        <p:txBody>
          <a:bodyPr lIns="0" tIns="0" rIns="0" bIns="0" rtlCol="0" anchor="t">
            <a:spAutoFit/>
          </a:bodyPr>
          <a:lstStyle/>
          <a:p>
            <a:pPr algn="ctr">
              <a:lnSpc>
                <a:spcPts val="3500"/>
              </a:lnSpc>
            </a:pPr>
            <a:r>
              <a:rPr lang="en-US" sz="2500" b="1">
                <a:solidFill>
                  <a:srgbClr val="FFFFFF"/>
                </a:solidFill>
                <a:latin typeface="Poppins Bold"/>
                <a:ea typeface="Poppins Bold"/>
                <a:cs typeface="Poppins Bold"/>
                <a:sym typeface="Poppins Bold"/>
              </a:rPr>
              <a:t>Transparansi dan Akuntabilitas</a:t>
            </a:r>
          </a:p>
        </p:txBody>
      </p:sp>
      <p:sp>
        <p:nvSpPr>
          <p:cNvPr id="17" name="Freeform 17"/>
          <p:cNvSpPr/>
          <p:nvPr/>
        </p:nvSpPr>
        <p:spPr>
          <a:xfrm>
            <a:off x="16357683" y="669204"/>
            <a:ext cx="2161637" cy="762788"/>
          </a:xfrm>
          <a:custGeom>
            <a:avLst/>
            <a:gdLst/>
            <a:ahLst/>
            <a:cxnLst/>
            <a:rect l="l" t="t" r="r" b="b"/>
            <a:pathLst>
              <a:path w="2161637" h="762788">
                <a:moveTo>
                  <a:pt x="0" y="0"/>
                </a:moveTo>
                <a:lnTo>
                  <a:pt x="2161637" y="0"/>
                </a:lnTo>
                <a:lnTo>
                  <a:pt x="2161637" y="762788"/>
                </a:lnTo>
                <a:lnTo>
                  <a:pt x="0" y="762788"/>
                </a:lnTo>
                <a:lnTo>
                  <a:pt x="0" y="0"/>
                </a:lnTo>
                <a:close/>
              </a:path>
            </a:pathLst>
          </a:custGeom>
          <a:blipFill>
            <a:blip r:embed="rId3">
              <a:extLst>
                <a:ext uri="{96DAC541-7B7A-43D3-8B79-37D633B846F1}">
                  <asvg:svgBlip xmlns:asvg="http://schemas.microsoft.com/office/drawing/2016/SVG/main" xmlns="" r:embed="rId4"/>
                </a:ext>
              </a:extLst>
            </a:blip>
            <a:stretch>
              <a:fillRect b="-65426"/>
            </a:stretch>
          </a:blipFill>
        </p:spPr>
      </p:sp>
      <p:grpSp>
        <p:nvGrpSpPr>
          <p:cNvPr id="18" name="Group 18"/>
          <p:cNvGrpSpPr/>
          <p:nvPr/>
        </p:nvGrpSpPr>
        <p:grpSpPr>
          <a:xfrm>
            <a:off x="12151343" y="611168"/>
            <a:ext cx="3229596" cy="1245320"/>
            <a:chOff x="0" y="0"/>
            <a:chExt cx="4306129" cy="1660427"/>
          </a:xfrm>
        </p:grpSpPr>
        <p:sp>
          <p:nvSpPr>
            <p:cNvPr id="19" name="Freeform 19"/>
            <p:cNvSpPr/>
            <p:nvPr/>
          </p:nvSpPr>
          <p:spPr>
            <a:xfrm>
              <a:off x="1361395" y="0"/>
              <a:ext cx="1660427" cy="1660427"/>
            </a:xfrm>
            <a:custGeom>
              <a:avLst/>
              <a:gdLst/>
              <a:ahLst/>
              <a:cxnLst/>
              <a:rect l="l" t="t" r="r" b="b"/>
              <a:pathLst>
                <a:path w="1660427" h="1660427">
                  <a:moveTo>
                    <a:pt x="0" y="0"/>
                  </a:moveTo>
                  <a:lnTo>
                    <a:pt x="1660427" y="0"/>
                  </a:lnTo>
                  <a:lnTo>
                    <a:pt x="1660427" y="1660427"/>
                  </a:lnTo>
                  <a:lnTo>
                    <a:pt x="0" y="1660427"/>
                  </a:lnTo>
                  <a:lnTo>
                    <a:pt x="0" y="0"/>
                  </a:lnTo>
                  <a:close/>
                </a:path>
              </a:pathLst>
            </a:custGeom>
            <a:blipFill>
              <a:blip r:embed="rId5"/>
              <a:stretch>
                <a:fillRect/>
              </a:stretch>
            </a:blipFill>
          </p:spPr>
        </p:sp>
        <p:sp>
          <p:nvSpPr>
            <p:cNvPr id="20" name="Freeform 20"/>
            <p:cNvSpPr/>
            <p:nvPr/>
          </p:nvSpPr>
          <p:spPr>
            <a:xfrm>
              <a:off x="0" y="79553"/>
              <a:ext cx="1564289" cy="1564289"/>
            </a:xfrm>
            <a:custGeom>
              <a:avLst/>
              <a:gdLst/>
              <a:ahLst/>
              <a:cxnLst/>
              <a:rect l="l" t="t" r="r" b="b"/>
              <a:pathLst>
                <a:path w="1564289" h="1564289">
                  <a:moveTo>
                    <a:pt x="0" y="0"/>
                  </a:moveTo>
                  <a:lnTo>
                    <a:pt x="1564289" y="0"/>
                  </a:lnTo>
                  <a:lnTo>
                    <a:pt x="1564289" y="1564290"/>
                  </a:lnTo>
                  <a:lnTo>
                    <a:pt x="0" y="1564290"/>
                  </a:lnTo>
                  <a:lnTo>
                    <a:pt x="0" y="0"/>
                  </a:lnTo>
                  <a:close/>
                </a:path>
              </a:pathLst>
            </a:custGeom>
            <a:blipFill>
              <a:blip r:embed="rId6"/>
              <a:stretch>
                <a:fillRect/>
              </a:stretch>
            </a:blipFill>
          </p:spPr>
        </p:sp>
        <p:sp>
          <p:nvSpPr>
            <p:cNvPr id="21" name="Freeform 21"/>
            <p:cNvSpPr/>
            <p:nvPr/>
          </p:nvSpPr>
          <p:spPr>
            <a:xfrm>
              <a:off x="2804808" y="79553"/>
              <a:ext cx="1501320" cy="1501320"/>
            </a:xfrm>
            <a:custGeom>
              <a:avLst/>
              <a:gdLst/>
              <a:ahLst/>
              <a:cxnLst/>
              <a:rect l="l" t="t" r="r" b="b"/>
              <a:pathLst>
                <a:path w="1501320" h="1501320">
                  <a:moveTo>
                    <a:pt x="0" y="0"/>
                  </a:moveTo>
                  <a:lnTo>
                    <a:pt x="1501321" y="0"/>
                  </a:lnTo>
                  <a:lnTo>
                    <a:pt x="1501321" y="1501321"/>
                  </a:lnTo>
                  <a:lnTo>
                    <a:pt x="0" y="1501321"/>
                  </a:lnTo>
                  <a:lnTo>
                    <a:pt x="0" y="0"/>
                  </a:lnTo>
                  <a:close/>
                </a:path>
              </a:pathLst>
            </a:custGeom>
            <a:blipFill>
              <a:blip r:embed="rId7"/>
              <a:stretch>
                <a:fillRect/>
              </a:stretch>
            </a:blipFill>
          </p:spPr>
        </p:sp>
      </p:gr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1028700" y="2780167"/>
            <a:ext cx="10288882" cy="1899273"/>
          </a:xfrm>
          <a:prstGeom prst="rect">
            <a:avLst/>
          </a:prstGeom>
        </p:spPr>
        <p:txBody>
          <a:bodyPr lIns="0" tIns="0" rIns="0" bIns="0" rtlCol="0" anchor="t">
            <a:spAutoFit/>
          </a:bodyPr>
          <a:lstStyle/>
          <a:p>
            <a:pPr algn="l">
              <a:lnSpc>
                <a:spcPts val="7019"/>
              </a:lnSpc>
            </a:pPr>
            <a:r>
              <a:rPr lang="en-US" sz="8999" b="1" spc="-44">
                <a:solidFill>
                  <a:srgbClr val="2E2E30"/>
                </a:solidFill>
                <a:latin typeface="Proxima Nova Condensed Heavy"/>
                <a:ea typeface="Proxima Nova Condensed Heavy"/>
                <a:cs typeface="Proxima Nova Condensed Heavy"/>
                <a:sym typeface="Proxima Nova Condensed Heavy"/>
              </a:rPr>
              <a:t>KEPEMIMPINAN </a:t>
            </a:r>
          </a:p>
          <a:p>
            <a:pPr algn="l">
              <a:lnSpc>
                <a:spcPts val="7019"/>
              </a:lnSpc>
            </a:pPr>
            <a:r>
              <a:rPr lang="en-US" sz="8999" b="1" spc="-44">
                <a:solidFill>
                  <a:srgbClr val="13A221"/>
                </a:solidFill>
                <a:latin typeface="Proxima Nova Condensed Heavy"/>
                <a:ea typeface="Proxima Nova Condensed Heavy"/>
                <a:cs typeface="Proxima Nova Condensed Heavy"/>
                <a:sym typeface="Proxima Nova Condensed Heavy"/>
              </a:rPr>
              <a:t>DI ERA GLOBALISASI</a:t>
            </a:r>
          </a:p>
        </p:txBody>
      </p:sp>
      <p:sp>
        <p:nvSpPr>
          <p:cNvPr id="3" name="TextBox 3"/>
          <p:cNvSpPr txBox="1"/>
          <p:nvPr/>
        </p:nvSpPr>
        <p:spPr>
          <a:xfrm>
            <a:off x="1028700" y="4650123"/>
            <a:ext cx="8937916" cy="4276725"/>
          </a:xfrm>
          <a:prstGeom prst="rect">
            <a:avLst/>
          </a:prstGeom>
        </p:spPr>
        <p:txBody>
          <a:bodyPr lIns="0" tIns="0" rIns="0" bIns="0" rtlCol="0" anchor="t">
            <a:spAutoFit/>
          </a:bodyPr>
          <a:lstStyle/>
          <a:p>
            <a:pPr algn="just">
              <a:lnSpc>
                <a:spcPts val="4200"/>
              </a:lnSpc>
            </a:pPr>
            <a:r>
              <a:rPr lang="en-US" sz="3000" b="1">
                <a:solidFill>
                  <a:srgbClr val="000000"/>
                </a:solidFill>
                <a:latin typeface="Poppins Semi-Bold"/>
                <a:ea typeface="Poppins Semi-Bold"/>
                <a:cs typeface="Poppins Semi-Bold"/>
                <a:sym typeface="Poppins Semi-Bold"/>
              </a:rPr>
              <a:t>Kepemimpinan di era globalisasi menuntut kemampuan untuk memimpin dalam lingkungan yang semakin terhubung, beragam, dan kompetitif. Seorang pemimpin global harus memiliki wawasan luas, berpikiran terbuka, serta mampu memahami perbedaan budaya, nilai, dan perspektif dalam tim internasional. </a:t>
            </a:r>
          </a:p>
        </p:txBody>
      </p:sp>
      <p:grpSp>
        <p:nvGrpSpPr>
          <p:cNvPr id="4" name="Group 4"/>
          <p:cNvGrpSpPr/>
          <p:nvPr/>
        </p:nvGrpSpPr>
        <p:grpSpPr>
          <a:xfrm>
            <a:off x="11428386" y="1880883"/>
            <a:ext cx="5830914" cy="2077866"/>
            <a:chOff x="0" y="0"/>
            <a:chExt cx="1535714" cy="547257"/>
          </a:xfrm>
        </p:grpSpPr>
        <p:sp>
          <p:nvSpPr>
            <p:cNvPr id="5" name="Freeform 5"/>
            <p:cNvSpPr/>
            <p:nvPr/>
          </p:nvSpPr>
          <p:spPr>
            <a:xfrm>
              <a:off x="0" y="0"/>
              <a:ext cx="1535714" cy="547257"/>
            </a:xfrm>
            <a:custGeom>
              <a:avLst/>
              <a:gdLst/>
              <a:ahLst/>
              <a:cxnLst/>
              <a:rect l="l" t="t" r="r" b="b"/>
              <a:pathLst>
                <a:path w="1535714" h="547257">
                  <a:moveTo>
                    <a:pt x="0" y="0"/>
                  </a:moveTo>
                  <a:lnTo>
                    <a:pt x="1535714" y="0"/>
                  </a:lnTo>
                  <a:lnTo>
                    <a:pt x="1535714" y="547257"/>
                  </a:lnTo>
                  <a:lnTo>
                    <a:pt x="0" y="547257"/>
                  </a:lnTo>
                  <a:close/>
                </a:path>
              </a:pathLst>
            </a:custGeom>
            <a:solidFill>
              <a:srgbClr val="13A221"/>
            </a:solidFill>
          </p:spPr>
        </p:sp>
        <p:sp>
          <p:nvSpPr>
            <p:cNvPr id="6" name="TextBox 6"/>
            <p:cNvSpPr txBox="1"/>
            <p:nvPr/>
          </p:nvSpPr>
          <p:spPr>
            <a:xfrm>
              <a:off x="0" y="-66675"/>
              <a:ext cx="1535714" cy="613932"/>
            </a:xfrm>
            <a:prstGeom prst="rect">
              <a:avLst/>
            </a:prstGeom>
          </p:spPr>
          <p:txBody>
            <a:bodyPr lIns="50800" tIns="50800" rIns="50800" bIns="50800" rtlCol="0" anchor="ctr"/>
            <a:lstStyle/>
            <a:p>
              <a:pPr algn="ctr">
                <a:lnSpc>
                  <a:spcPts val="3640"/>
                </a:lnSpc>
              </a:pPr>
              <a:endParaRPr/>
            </a:p>
          </p:txBody>
        </p:sp>
      </p:grpSp>
      <p:sp>
        <p:nvSpPr>
          <p:cNvPr id="7" name="TextBox 7"/>
          <p:cNvSpPr txBox="1"/>
          <p:nvPr/>
        </p:nvSpPr>
        <p:spPr>
          <a:xfrm>
            <a:off x="12668239" y="2146069"/>
            <a:ext cx="4089566" cy="1490344"/>
          </a:xfrm>
          <a:prstGeom prst="rect">
            <a:avLst/>
          </a:prstGeom>
        </p:spPr>
        <p:txBody>
          <a:bodyPr lIns="0" tIns="0" rIns="0" bIns="0" rtlCol="0" anchor="t">
            <a:spAutoFit/>
          </a:bodyPr>
          <a:lstStyle/>
          <a:p>
            <a:pPr algn="just">
              <a:lnSpc>
                <a:spcPts val="2380"/>
              </a:lnSpc>
            </a:pPr>
            <a:r>
              <a:rPr lang="en-US" sz="1700" b="1">
                <a:solidFill>
                  <a:srgbClr val="FFFFFF"/>
                </a:solidFill>
                <a:latin typeface="Poppins Semi-Bold"/>
                <a:ea typeface="Poppins Semi-Bold"/>
                <a:cs typeface="Poppins Semi-Bold"/>
                <a:sym typeface="Poppins Semi-Bold"/>
              </a:rPr>
              <a:t>Kemampuan Mengelola Keberagaman – Pemimpin harus mampu memimpin tim dengan latar belakang budaya, bahasa, dan nilai yang berbeda.</a:t>
            </a:r>
          </a:p>
        </p:txBody>
      </p:sp>
      <p:sp>
        <p:nvSpPr>
          <p:cNvPr id="8" name="Freeform 8"/>
          <p:cNvSpPr/>
          <p:nvPr/>
        </p:nvSpPr>
        <p:spPr>
          <a:xfrm>
            <a:off x="11838156" y="2676206"/>
            <a:ext cx="487220" cy="487220"/>
          </a:xfrm>
          <a:custGeom>
            <a:avLst/>
            <a:gdLst/>
            <a:ahLst/>
            <a:cxnLst/>
            <a:rect l="l" t="t" r="r" b="b"/>
            <a:pathLst>
              <a:path w="487220" h="487220">
                <a:moveTo>
                  <a:pt x="0" y="0"/>
                </a:moveTo>
                <a:lnTo>
                  <a:pt x="487220" y="0"/>
                </a:lnTo>
                <a:lnTo>
                  <a:pt x="487220" y="487220"/>
                </a:lnTo>
                <a:lnTo>
                  <a:pt x="0" y="487220"/>
                </a:lnTo>
                <a:lnTo>
                  <a:pt x="0" y="0"/>
                </a:lnTo>
                <a:close/>
              </a:path>
            </a:pathLst>
          </a:custGeom>
          <a:blipFill>
            <a:blip r:embed="rId2">
              <a:extLst>
                <a:ext uri="{96DAC541-7B7A-43D3-8B79-37D633B846F1}">
                  <asvg:svgBlip xmlns:asvg="http://schemas.microsoft.com/office/drawing/2016/SVG/main" xmlns="" r:embed="rId3"/>
                </a:ext>
              </a:extLst>
            </a:blip>
            <a:stretch>
              <a:fillRect/>
            </a:stretch>
          </a:blipFill>
        </p:spPr>
      </p:sp>
      <p:grpSp>
        <p:nvGrpSpPr>
          <p:cNvPr id="9" name="Group 9"/>
          <p:cNvGrpSpPr/>
          <p:nvPr/>
        </p:nvGrpSpPr>
        <p:grpSpPr>
          <a:xfrm>
            <a:off x="11428386" y="4357104"/>
            <a:ext cx="5830914" cy="2077866"/>
            <a:chOff x="0" y="0"/>
            <a:chExt cx="1535714" cy="547257"/>
          </a:xfrm>
        </p:grpSpPr>
        <p:sp>
          <p:nvSpPr>
            <p:cNvPr id="10" name="Freeform 10"/>
            <p:cNvSpPr/>
            <p:nvPr/>
          </p:nvSpPr>
          <p:spPr>
            <a:xfrm>
              <a:off x="0" y="0"/>
              <a:ext cx="1535714" cy="547257"/>
            </a:xfrm>
            <a:custGeom>
              <a:avLst/>
              <a:gdLst/>
              <a:ahLst/>
              <a:cxnLst/>
              <a:rect l="l" t="t" r="r" b="b"/>
              <a:pathLst>
                <a:path w="1535714" h="547257">
                  <a:moveTo>
                    <a:pt x="0" y="0"/>
                  </a:moveTo>
                  <a:lnTo>
                    <a:pt x="1535714" y="0"/>
                  </a:lnTo>
                  <a:lnTo>
                    <a:pt x="1535714" y="547257"/>
                  </a:lnTo>
                  <a:lnTo>
                    <a:pt x="0" y="547257"/>
                  </a:lnTo>
                  <a:close/>
                </a:path>
              </a:pathLst>
            </a:custGeom>
            <a:solidFill>
              <a:srgbClr val="2E2E30"/>
            </a:solidFill>
          </p:spPr>
        </p:sp>
        <p:sp>
          <p:nvSpPr>
            <p:cNvPr id="11" name="TextBox 11"/>
            <p:cNvSpPr txBox="1"/>
            <p:nvPr/>
          </p:nvSpPr>
          <p:spPr>
            <a:xfrm>
              <a:off x="0" y="-66675"/>
              <a:ext cx="1535714" cy="613932"/>
            </a:xfrm>
            <a:prstGeom prst="rect">
              <a:avLst/>
            </a:prstGeom>
          </p:spPr>
          <p:txBody>
            <a:bodyPr lIns="50800" tIns="50800" rIns="50800" bIns="50800" rtlCol="0" anchor="ctr"/>
            <a:lstStyle/>
            <a:p>
              <a:pPr algn="ctr">
                <a:lnSpc>
                  <a:spcPts val="3640"/>
                </a:lnSpc>
              </a:pPr>
              <a:endParaRPr/>
            </a:p>
          </p:txBody>
        </p:sp>
      </p:grpSp>
      <p:sp>
        <p:nvSpPr>
          <p:cNvPr id="12" name="TextBox 12"/>
          <p:cNvSpPr txBox="1"/>
          <p:nvPr/>
        </p:nvSpPr>
        <p:spPr>
          <a:xfrm>
            <a:off x="12668239" y="4622290"/>
            <a:ext cx="3988225" cy="1490344"/>
          </a:xfrm>
          <a:prstGeom prst="rect">
            <a:avLst/>
          </a:prstGeom>
        </p:spPr>
        <p:txBody>
          <a:bodyPr lIns="0" tIns="0" rIns="0" bIns="0" rtlCol="0" anchor="t">
            <a:spAutoFit/>
          </a:bodyPr>
          <a:lstStyle/>
          <a:p>
            <a:pPr algn="just">
              <a:lnSpc>
                <a:spcPts val="2380"/>
              </a:lnSpc>
            </a:pPr>
            <a:r>
              <a:rPr lang="en-US" sz="1700" b="1">
                <a:solidFill>
                  <a:srgbClr val="FFFFFF"/>
                </a:solidFill>
                <a:latin typeface="Poppins Semi-Bold"/>
                <a:ea typeface="Poppins Semi-Bold"/>
                <a:cs typeface="Poppins Semi-Bold"/>
                <a:sym typeface="Poppins Semi-Bold"/>
              </a:rPr>
              <a:t>Kolaborasi Internasional – Membangun kerja sama lintas negara dan organisasi menjadi kunci untuk mencapai tujuan global.</a:t>
            </a:r>
          </a:p>
        </p:txBody>
      </p:sp>
      <p:sp>
        <p:nvSpPr>
          <p:cNvPr id="13" name="Freeform 13"/>
          <p:cNvSpPr/>
          <p:nvPr/>
        </p:nvSpPr>
        <p:spPr>
          <a:xfrm>
            <a:off x="11838156" y="5152427"/>
            <a:ext cx="487220" cy="487220"/>
          </a:xfrm>
          <a:custGeom>
            <a:avLst/>
            <a:gdLst/>
            <a:ahLst/>
            <a:cxnLst/>
            <a:rect l="l" t="t" r="r" b="b"/>
            <a:pathLst>
              <a:path w="487220" h="487220">
                <a:moveTo>
                  <a:pt x="0" y="0"/>
                </a:moveTo>
                <a:lnTo>
                  <a:pt x="487220" y="0"/>
                </a:lnTo>
                <a:lnTo>
                  <a:pt x="487220" y="487220"/>
                </a:lnTo>
                <a:lnTo>
                  <a:pt x="0" y="487220"/>
                </a:lnTo>
                <a:lnTo>
                  <a:pt x="0" y="0"/>
                </a:lnTo>
                <a:close/>
              </a:path>
            </a:pathLst>
          </a:custGeom>
          <a:blipFill>
            <a:blip r:embed="rId2">
              <a:extLst>
                <a:ext uri="{96DAC541-7B7A-43D3-8B79-37D633B846F1}">
                  <asvg:svgBlip xmlns:asvg="http://schemas.microsoft.com/office/drawing/2016/SVG/main" xmlns="" r:embed="rId3"/>
                </a:ext>
              </a:extLst>
            </a:blip>
            <a:stretch>
              <a:fillRect/>
            </a:stretch>
          </a:blipFill>
        </p:spPr>
      </p:sp>
      <p:grpSp>
        <p:nvGrpSpPr>
          <p:cNvPr id="14" name="Group 14"/>
          <p:cNvGrpSpPr/>
          <p:nvPr/>
        </p:nvGrpSpPr>
        <p:grpSpPr>
          <a:xfrm>
            <a:off x="11428386" y="6833326"/>
            <a:ext cx="5830914" cy="2077866"/>
            <a:chOff x="0" y="0"/>
            <a:chExt cx="1535714" cy="547257"/>
          </a:xfrm>
        </p:grpSpPr>
        <p:sp>
          <p:nvSpPr>
            <p:cNvPr id="15" name="Freeform 15"/>
            <p:cNvSpPr/>
            <p:nvPr/>
          </p:nvSpPr>
          <p:spPr>
            <a:xfrm>
              <a:off x="0" y="0"/>
              <a:ext cx="1535714" cy="547257"/>
            </a:xfrm>
            <a:custGeom>
              <a:avLst/>
              <a:gdLst/>
              <a:ahLst/>
              <a:cxnLst/>
              <a:rect l="l" t="t" r="r" b="b"/>
              <a:pathLst>
                <a:path w="1535714" h="547257">
                  <a:moveTo>
                    <a:pt x="0" y="0"/>
                  </a:moveTo>
                  <a:lnTo>
                    <a:pt x="1535714" y="0"/>
                  </a:lnTo>
                  <a:lnTo>
                    <a:pt x="1535714" y="547257"/>
                  </a:lnTo>
                  <a:lnTo>
                    <a:pt x="0" y="547257"/>
                  </a:lnTo>
                  <a:close/>
                </a:path>
              </a:pathLst>
            </a:custGeom>
            <a:solidFill>
              <a:srgbClr val="13A221"/>
            </a:solidFill>
          </p:spPr>
        </p:sp>
        <p:sp>
          <p:nvSpPr>
            <p:cNvPr id="16" name="TextBox 16"/>
            <p:cNvSpPr txBox="1"/>
            <p:nvPr/>
          </p:nvSpPr>
          <p:spPr>
            <a:xfrm>
              <a:off x="0" y="-66675"/>
              <a:ext cx="1535714" cy="613932"/>
            </a:xfrm>
            <a:prstGeom prst="rect">
              <a:avLst/>
            </a:prstGeom>
          </p:spPr>
          <p:txBody>
            <a:bodyPr lIns="50800" tIns="50800" rIns="50800" bIns="50800" rtlCol="0" anchor="ctr"/>
            <a:lstStyle/>
            <a:p>
              <a:pPr algn="ctr">
                <a:lnSpc>
                  <a:spcPts val="3640"/>
                </a:lnSpc>
              </a:pPr>
              <a:endParaRPr/>
            </a:p>
          </p:txBody>
        </p:sp>
      </p:grpSp>
      <p:sp>
        <p:nvSpPr>
          <p:cNvPr id="17" name="TextBox 17"/>
          <p:cNvSpPr txBox="1"/>
          <p:nvPr/>
        </p:nvSpPr>
        <p:spPr>
          <a:xfrm>
            <a:off x="12668239" y="7098512"/>
            <a:ext cx="4089566" cy="1490344"/>
          </a:xfrm>
          <a:prstGeom prst="rect">
            <a:avLst/>
          </a:prstGeom>
        </p:spPr>
        <p:txBody>
          <a:bodyPr lIns="0" tIns="0" rIns="0" bIns="0" rtlCol="0" anchor="t">
            <a:spAutoFit/>
          </a:bodyPr>
          <a:lstStyle/>
          <a:p>
            <a:pPr algn="just">
              <a:lnSpc>
                <a:spcPts val="2380"/>
              </a:lnSpc>
            </a:pPr>
            <a:r>
              <a:rPr lang="en-US" sz="1700" b="1">
                <a:solidFill>
                  <a:srgbClr val="FFFFFF"/>
                </a:solidFill>
                <a:latin typeface="Poppins Semi-Bold"/>
                <a:ea typeface="Poppins Semi-Bold"/>
                <a:cs typeface="Poppins Semi-Bold"/>
                <a:sym typeface="Poppins Semi-Bold"/>
              </a:rPr>
              <a:t>Pemikiran Global, Tindakan Lokal – Pemimpin perlu memahami isu global sambil menyesuaikannya dengan konteks lokal agar strategi tetap relevan.</a:t>
            </a:r>
          </a:p>
        </p:txBody>
      </p:sp>
      <p:sp>
        <p:nvSpPr>
          <p:cNvPr id="18" name="Freeform 18"/>
          <p:cNvSpPr/>
          <p:nvPr/>
        </p:nvSpPr>
        <p:spPr>
          <a:xfrm>
            <a:off x="11838156" y="7628649"/>
            <a:ext cx="487220" cy="487220"/>
          </a:xfrm>
          <a:custGeom>
            <a:avLst/>
            <a:gdLst/>
            <a:ahLst/>
            <a:cxnLst/>
            <a:rect l="l" t="t" r="r" b="b"/>
            <a:pathLst>
              <a:path w="487220" h="487220">
                <a:moveTo>
                  <a:pt x="0" y="0"/>
                </a:moveTo>
                <a:lnTo>
                  <a:pt x="487220" y="0"/>
                </a:lnTo>
                <a:lnTo>
                  <a:pt x="487220" y="487220"/>
                </a:lnTo>
                <a:lnTo>
                  <a:pt x="0" y="487220"/>
                </a:lnTo>
                <a:lnTo>
                  <a:pt x="0" y="0"/>
                </a:lnTo>
                <a:close/>
              </a:path>
            </a:pathLst>
          </a:custGeom>
          <a:blipFill>
            <a:blip r:embed="rId2">
              <a:extLst>
                <a:ext uri="{96DAC541-7B7A-43D3-8B79-37D633B846F1}">
                  <asvg:svgBlip xmlns:asvg="http://schemas.microsoft.com/office/drawing/2016/SVG/main" xmlns="" r:embed="rId3"/>
                </a:ext>
              </a:extLst>
            </a:blip>
            <a:stretch>
              <a:fillRect/>
            </a:stretch>
          </a:blipFill>
        </p:spPr>
      </p:sp>
      <p:sp>
        <p:nvSpPr>
          <p:cNvPr id="19" name="Freeform 19"/>
          <p:cNvSpPr/>
          <p:nvPr/>
        </p:nvSpPr>
        <p:spPr>
          <a:xfrm rot="-10800000" flipV="1">
            <a:off x="15280472" y="901973"/>
            <a:ext cx="1978828" cy="670328"/>
          </a:xfrm>
          <a:custGeom>
            <a:avLst/>
            <a:gdLst/>
            <a:ahLst/>
            <a:cxnLst/>
            <a:rect l="l" t="t" r="r" b="b"/>
            <a:pathLst>
              <a:path w="1978828" h="670328">
                <a:moveTo>
                  <a:pt x="0" y="670328"/>
                </a:moveTo>
                <a:lnTo>
                  <a:pt x="1978828" y="670328"/>
                </a:lnTo>
                <a:lnTo>
                  <a:pt x="1978828" y="0"/>
                </a:lnTo>
                <a:lnTo>
                  <a:pt x="0" y="0"/>
                </a:lnTo>
                <a:lnTo>
                  <a:pt x="0" y="670328"/>
                </a:lnTo>
                <a:close/>
              </a:path>
            </a:pathLst>
          </a:custGeom>
          <a:blipFill>
            <a:blip r:embed="rId4">
              <a:extLst>
                <a:ext uri="{96DAC541-7B7A-43D3-8B79-37D633B846F1}">
                  <asvg:svgBlip xmlns:asvg="http://schemas.microsoft.com/office/drawing/2016/SVG/main" xmlns="" r:embed="rId5"/>
                </a:ext>
              </a:extLst>
            </a:blip>
            <a:stretch>
              <a:fillRect/>
            </a:stretch>
          </a:blipFill>
        </p:spPr>
      </p:sp>
      <p:sp>
        <p:nvSpPr>
          <p:cNvPr id="20" name="Freeform 20"/>
          <p:cNvSpPr/>
          <p:nvPr/>
        </p:nvSpPr>
        <p:spPr>
          <a:xfrm rot="5400000">
            <a:off x="8346280" y="660879"/>
            <a:ext cx="2821981" cy="995807"/>
          </a:xfrm>
          <a:custGeom>
            <a:avLst/>
            <a:gdLst/>
            <a:ahLst/>
            <a:cxnLst/>
            <a:rect l="l" t="t" r="r" b="b"/>
            <a:pathLst>
              <a:path w="2821981" h="995807">
                <a:moveTo>
                  <a:pt x="0" y="0"/>
                </a:moveTo>
                <a:lnTo>
                  <a:pt x="2821981" y="0"/>
                </a:lnTo>
                <a:lnTo>
                  <a:pt x="2821981" y="995807"/>
                </a:lnTo>
                <a:lnTo>
                  <a:pt x="0" y="995807"/>
                </a:lnTo>
                <a:lnTo>
                  <a:pt x="0" y="0"/>
                </a:lnTo>
                <a:close/>
              </a:path>
            </a:pathLst>
          </a:custGeom>
          <a:blipFill>
            <a:blip r:embed="rId6">
              <a:extLst>
                <a:ext uri="{96DAC541-7B7A-43D3-8B79-37D633B846F1}">
                  <asvg:svgBlip xmlns:asvg="http://schemas.microsoft.com/office/drawing/2016/SVG/main" xmlns="" r:embed="rId7"/>
                </a:ext>
              </a:extLst>
            </a:blip>
            <a:stretch>
              <a:fillRect b="-65426"/>
            </a:stretch>
          </a:blipFill>
        </p:spPr>
      </p:sp>
      <p:grpSp>
        <p:nvGrpSpPr>
          <p:cNvPr id="21" name="Group 21"/>
          <p:cNvGrpSpPr/>
          <p:nvPr/>
        </p:nvGrpSpPr>
        <p:grpSpPr>
          <a:xfrm>
            <a:off x="1161546" y="536122"/>
            <a:ext cx="3229596" cy="1245320"/>
            <a:chOff x="0" y="0"/>
            <a:chExt cx="4306129" cy="1660427"/>
          </a:xfrm>
        </p:grpSpPr>
        <p:sp>
          <p:nvSpPr>
            <p:cNvPr id="22" name="Freeform 22"/>
            <p:cNvSpPr/>
            <p:nvPr/>
          </p:nvSpPr>
          <p:spPr>
            <a:xfrm>
              <a:off x="1361395" y="0"/>
              <a:ext cx="1660427" cy="1660427"/>
            </a:xfrm>
            <a:custGeom>
              <a:avLst/>
              <a:gdLst/>
              <a:ahLst/>
              <a:cxnLst/>
              <a:rect l="l" t="t" r="r" b="b"/>
              <a:pathLst>
                <a:path w="1660427" h="1660427">
                  <a:moveTo>
                    <a:pt x="0" y="0"/>
                  </a:moveTo>
                  <a:lnTo>
                    <a:pt x="1660427" y="0"/>
                  </a:lnTo>
                  <a:lnTo>
                    <a:pt x="1660427" y="1660427"/>
                  </a:lnTo>
                  <a:lnTo>
                    <a:pt x="0" y="1660427"/>
                  </a:lnTo>
                  <a:lnTo>
                    <a:pt x="0" y="0"/>
                  </a:lnTo>
                  <a:close/>
                </a:path>
              </a:pathLst>
            </a:custGeom>
            <a:blipFill>
              <a:blip r:embed="rId8"/>
              <a:stretch>
                <a:fillRect/>
              </a:stretch>
            </a:blipFill>
          </p:spPr>
        </p:sp>
        <p:sp>
          <p:nvSpPr>
            <p:cNvPr id="23" name="Freeform 23"/>
            <p:cNvSpPr/>
            <p:nvPr/>
          </p:nvSpPr>
          <p:spPr>
            <a:xfrm>
              <a:off x="0" y="79553"/>
              <a:ext cx="1564289" cy="1564289"/>
            </a:xfrm>
            <a:custGeom>
              <a:avLst/>
              <a:gdLst/>
              <a:ahLst/>
              <a:cxnLst/>
              <a:rect l="l" t="t" r="r" b="b"/>
              <a:pathLst>
                <a:path w="1564289" h="1564289">
                  <a:moveTo>
                    <a:pt x="0" y="0"/>
                  </a:moveTo>
                  <a:lnTo>
                    <a:pt x="1564289" y="0"/>
                  </a:lnTo>
                  <a:lnTo>
                    <a:pt x="1564289" y="1564290"/>
                  </a:lnTo>
                  <a:lnTo>
                    <a:pt x="0" y="1564290"/>
                  </a:lnTo>
                  <a:lnTo>
                    <a:pt x="0" y="0"/>
                  </a:lnTo>
                  <a:close/>
                </a:path>
              </a:pathLst>
            </a:custGeom>
            <a:blipFill>
              <a:blip r:embed="rId9"/>
              <a:stretch>
                <a:fillRect/>
              </a:stretch>
            </a:blipFill>
          </p:spPr>
        </p:sp>
        <p:sp>
          <p:nvSpPr>
            <p:cNvPr id="24" name="Freeform 24"/>
            <p:cNvSpPr/>
            <p:nvPr/>
          </p:nvSpPr>
          <p:spPr>
            <a:xfrm>
              <a:off x="2804808" y="79553"/>
              <a:ext cx="1501320" cy="1501320"/>
            </a:xfrm>
            <a:custGeom>
              <a:avLst/>
              <a:gdLst/>
              <a:ahLst/>
              <a:cxnLst/>
              <a:rect l="l" t="t" r="r" b="b"/>
              <a:pathLst>
                <a:path w="1501320" h="1501320">
                  <a:moveTo>
                    <a:pt x="0" y="0"/>
                  </a:moveTo>
                  <a:lnTo>
                    <a:pt x="1501321" y="0"/>
                  </a:lnTo>
                  <a:lnTo>
                    <a:pt x="1501321" y="1501321"/>
                  </a:lnTo>
                  <a:lnTo>
                    <a:pt x="0" y="1501321"/>
                  </a:lnTo>
                  <a:lnTo>
                    <a:pt x="0" y="0"/>
                  </a:lnTo>
                  <a:close/>
                </a:path>
              </a:pathLst>
            </a:custGeom>
            <a:blipFill>
              <a:blip r:embed="rId10"/>
              <a:stretch>
                <a:fillRect/>
              </a:stretch>
            </a:blipFill>
          </p:spPr>
        </p:sp>
      </p:gr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8012797" y="6850981"/>
            <a:ext cx="8501744" cy="2011670"/>
          </a:xfrm>
          <a:prstGeom prst="rect">
            <a:avLst/>
          </a:prstGeom>
        </p:spPr>
        <p:txBody>
          <a:bodyPr lIns="0" tIns="0" rIns="0" bIns="0" rtlCol="0" anchor="t">
            <a:spAutoFit/>
          </a:bodyPr>
          <a:lstStyle/>
          <a:p>
            <a:pPr algn="l">
              <a:lnSpc>
                <a:spcPts val="7559"/>
              </a:lnSpc>
            </a:pPr>
            <a:r>
              <a:rPr lang="en-US" sz="8999" b="1" spc="-44">
                <a:solidFill>
                  <a:srgbClr val="13A221"/>
                </a:solidFill>
                <a:latin typeface="Proxima Nova Condensed Heavy"/>
                <a:ea typeface="Proxima Nova Condensed Heavy"/>
                <a:cs typeface="Proxima Nova Condensed Heavy"/>
                <a:sym typeface="Proxima Nova Condensed Heavy"/>
              </a:rPr>
              <a:t>KEPEMIMPINAN </a:t>
            </a:r>
          </a:p>
          <a:p>
            <a:pPr algn="l">
              <a:lnSpc>
                <a:spcPts val="7559"/>
              </a:lnSpc>
            </a:pPr>
            <a:r>
              <a:rPr lang="en-US" sz="8999" b="1" spc="-44">
                <a:solidFill>
                  <a:srgbClr val="2E2E30"/>
                </a:solidFill>
                <a:latin typeface="Proxima Nova Condensed Heavy"/>
                <a:ea typeface="Proxima Nova Condensed Heavy"/>
                <a:cs typeface="Proxima Nova Condensed Heavy"/>
                <a:sym typeface="Proxima Nova Condensed Heavy"/>
              </a:rPr>
              <a:t>DAN INOVASI</a:t>
            </a:r>
          </a:p>
        </p:txBody>
      </p:sp>
      <p:sp>
        <p:nvSpPr>
          <p:cNvPr id="3" name="TextBox 3"/>
          <p:cNvSpPr txBox="1"/>
          <p:nvPr/>
        </p:nvSpPr>
        <p:spPr>
          <a:xfrm>
            <a:off x="8012797" y="2269456"/>
            <a:ext cx="9246503" cy="4276725"/>
          </a:xfrm>
          <a:prstGeom prst="rect">
            <a:avLst/>
          </a:prstGeom>
        </p:spPr>
        <p:txBody>
          <a:bodyPr lIns="0" tIns="0" rIns="0" bIns="0" rtlCol="0" anchor="t">
            <a:spAutoFit/>
          </a:bodyPr>
          <a:lstStyle/>
          <a:p>
            <a:pPr algn="just">
              <a:lnSpc>
                <a:spcPts val="4200"/>
              </a:lnSpc>
            </a:pPr>
            <a:r>
              <a:rPr lang="en-US" sz="3000" b="1">
                <a:solidFill>
                  <a:srgbClr val="000000"/>
                </a:solidFill>
                <a:latin typeface="Poppins Semi-Bold"/>
                <a:ea typeface="Poppins Semi-Bold"/>
                <a:cs typeface="Poppins Semi-Bold"/>
                <a:sym typeface="Poppins Semi-Bold"/>
              </a:rPr>
              <a:t>Kepemimpinan dan inovasi memiliki hubungan yang erat karena pemimpin berperan penting dalam menciptakan budaya yang mendorong kreativitas dan perubahan. Seorang pemimpin inovatif mampu melihat peluang di tengah tantangan, berpikir visioner, serta berani mengambil risiko yang terukur untuk mencapai kemajuan.</a:t>
            </a:r>
          </a:p>
        </p:txBody>
      </p:sp>
      <p:grpSp>
        <p:nvGrpSpPr>
          <p:cNvPr id="4" name="Group 4"/>
          <p:cNvGrpSpPr/>
          <p:nvPr/>
        </p:nvGrpSpPr>
        <p:grpSpPr>
          <a:xfrm>
            <a:off x="-305438" y="9536639"/>
            <a:ext cx="18898875" cy="974762"/>
            <a:chOff x="0" y="0"/>
            <a:chExt cx="4977482" cy="256728"/>
          </a:xfrm>
        </p:grpSpPr>
        <p:sp>
          <p:nvSpPr>
            <p:cNvPr id="5" name="Freeform 5"/>
            <p:cNvSpPr/>
            <p:nvPr/>
          </p:nvSpPr>
          <p:spPr>
            <a:xfrm>
              <a:off x="0" y="0"/>
              <a:ext cx="4977481" cy="256728"/>
            </a:xfrm>
            <a:custGeom>
              <a:avLst/>
              <a:gdLst/>
              <a:ahLst/>
              <a:cxnLst/>
              <a:rect l="l" t="t" r="r" b="b"/>
              <a:pathLst>
                <a:path w="4977481" h="256728">
                  <a:moveTo>
                    <a:pt x="0" y="0"/>
                  </a:moveTo>
                  <a:lnTo>
                    <a:pt x="4977481" y="0"/>
                  </a:lnTo>
                  <a:lnTo>
                    <a:pt x="4977481" y="256728"/>
                  </a:lnTo>
                  <a:lnTo>
                    <a:pt x="0" y="256728"/>
                  </a:lnTo>
                  <a:close/>
                </a:path>
              </a:pathLst>
            </a:custGeom>
            <a:solidFill>
              <a:srgbClr val="2E2E30"/>
            </a:solidFill>
          </p:spPr>
        </p:sp>
        <p:sp>
          <p:nvSpPr>
            <p:cNvPr id="6" name="TextBox 6"/>
            <p:cNvSpPr txBox="1"/>
            <p:nvPr/>
          </p:nvSpPr>
          <p:spPr>
            <a:xfrm>
              <a:off x="0" y="-66675"/>
              <a:ext cx="4977482" cy="323403"/>
            </a:xfrm>
            <a:prstGeom prst="rect">
              <a:avLst/>
            </a:prstGeom>
          </p:spPr>
          <p:txBody>
            <a:bodyPr lIns="50800" tIns="50800" rIns="50800" bIns="50800" rtlCol="0" anchor="ctr"/>
            <a:lstStyle/>
            <a:p>
              <a:pPr algn="ctr">
                <a:lnSpc>
                  <a:spcPts val="3640"/>
                </a:lnSpc>
              </a:pPr>
              <a:endParaRPr/>
            </a:p>
          </p:txBody>
        </p:sp>
      </p:grpSp>
      <p:sp>
        <p:nvSpPr>
          <p:cNvPr id="7" name="Freeform 7"/>
          <p:cNvSpPr/>
          <p:nvPr/>
        </p:nvSpPr>
        <p:spPr>
          <a:xfrm>
            <a:off x="-230589" y="1097733"/>
            <a:ext cx="2489117" cy="878348"/>
          </a:xfrm>
          <a:custGeom>
            <a:avLst/>
            <a:gdLst/>
            <a:ahLst/>
            <a:cxnLst/>
            <a:rect l="l" t="t" r="r" b="b"/>
            <a:pathLst>
              <a:path w="2489117" h="878348">
                <a:moveTo>
                  <a:pt x="0" y="0"/>
                </a:moveTo>
                <a:lnTo>
                  <a:pt x="2489116" y="0"/>
                </a:lnTo>
                <a:lnTo>
                  <a:pt x="2489116" y="878348"/>
                </a:lnTo>
                <a:lnTo>
                  <a:pt x="0" y="878348"/>
                </a:lnTo>
                <a:lnTo>
                  <a:pt x="0" y="0"/>
                </a:lnTo>
                <a:close/>
              </a:path>
            </a:pathLst>
          </a:custGeom>
          <a:blipFill>
            <a:blip r:embed="rId2">
              <a:extLst>
                <a:ext uri="{96DAC541-7B7A-43D3-8B79-37D633B846F1}">
                  <asvg:svgBlip xmlns:asvg="http://schemas.microsoft.com/office/drawing/2016/SVG/main" xmlns="" r:embed="rId3"/>
                </a:ext>
              </a:extLst>
            </a:blip>
            <a:stretch>
              <a:fillRect b="-65426"/>
            </a:stretch>
          </a:blipFill>
        </p:spPr>
      </p:sp>
      <p:grpSp>
        <p:nvGrpSpPr>
          <p:cNvPr id="8" name="Group 8"/>
          <p:cNvGrpSpPr/>
          <p:nvPr/>
        </p:nvGrpSpPr>
        <p:grpSpPr>
          <a:xfrm>
            <a:off x="1028700" y="1681193"/>
            <a:ext cx="6092740" cy="8927248"/>
            <a:chOff x="0" y="0"/>
            <a:chExt cx="943925" cy="1383064"/>
          </a:xfrm>
        </p:grpSpPr>
        <p:sp>
          <p:nvSpPr>
            <p:cNvPr id="9" name="Freeform 9"/>
            <p:cNvSpPr/>
            <p:nvPr/>
          </p:nvSpPr>
          <p:spPr>
            <a:xfrm>
              <a:off x="0" y="0"/>
              <a:ext cx="943925" cy="1383064"/>
            </a:xfrm>
            <a:custGeom>
              <a:avLst/>
              <a:gdLst/>
              <a:ahLst/>
              <a:cxnLst/>
              <a:rect l="l" t="t" r="r" b="b"/>
              <a:pathLst>
                <a:path w="943925" h="1383064">
                  <a:moveTo>
                    <a:pt x="0" y="0"/>
                  </a:moveTo>
                  <a:lnTo>
                    <a:pt x="943925" y="0"/>
                  </a:lnTo>
                  <a:lnTo>
                    <a:pt x="943925" y="1383064"/>
                  </a:lnTo>
                  <a:lnTo>
                    <a:pt x="0" y="1383064"/>
                  </a:lnTo>
                  <a:close/>
                </a:path>
              </a:pathLst>
            </a:custGeom>
            <a:blipFill>
              <a:blip r:embed="rId4"/>
              <a:stretch>
                <a:fillRect l="-522" r="-119124"/>
              </a:stretch>
            </a:blipFill>
          </p:spPr>
        </p:sp>
      </p:grpSp>
      <p:sp>
        <p:nvSpPr>
          <p:cNvPr id="10" name="Freeform 10"/>
          <p:cNvSpPr/>
          <p:nvPr/>
        </p:nvSpPr>
        <p:spPr>
          <a:xfrm flipH="1">
            <a:off x="14722105" y="7996354"/>
            <a:ext cx="2537195" cy="397494"/>
          </a:xfrm>
          <a:custGeom>
            <a:avLst/>
            <a:gdLst/>
            <a:ahLst/>
            <a:cxnLst/>
            <a:rect l="l" t="t" r="r" b="b"/>
            <a:pathLst>
              <a:path w="2537195" h="397494">
                <a:moveTo>
                  <a:pt x="2537195" y="0"/>
                </a:moveTo>
                <a:lnTo>
                  <a:pt x="0" y="0"/>
                </a:lnTo>
                <a:lnTo>
                  <a:pt x="0" y="397494"/>
                </a:lnTo>
                <a:lnTo>
                  <a:pt x="2537195" y="397494"/>
                </a:lnTo>
                <a:lnTo>
                  <a:pt x="2537195" y="0"/>
                </a:lnTo>
                <a:close/>
              </a:path>
            </a:pathLst>
          </a:custGeom>
          <a:blipFill>
            <a:blip r:embed="rId5">
              <a:extLst>
                <a:ext uri="{96DAC541-7B7A-43D3-8B79-37D633B846F1}">
                  <asvg:svgBlip xmlns:asvg="http://schemas.microsoft.com/office/drawing/2016/SVG/main" xmlns="" r:embed="rId6"/>
                </a:ext>
              </a:extLst>
            </a:blip>
            <a:stretch>
              <a:fillRect/>
            </a:stretch>
          </a:blipFill>
        </p:spPr>
      </p:sp>
      <p:grpSp>
        <p:nvGrpSpPr>
          <p:cNvPr id="11" name="Group 11"/>
          <p:cNvGrpSpPr/>
          <p:nvPr/>
        </p:nvGrpSpPr>
        <p:grpSpPr>
          <a:xfrm>
            <a:off x="13840653" y="730760"/>
            <a:ext cx="3229596" cy="1245320"/>
            <a:chOff x="0" y="0"/>
            <a:chExt cx="4306129" cy="1660427"/>
          </a:xfrm>
        </p:grpSpPr>
        <p:sp>
          <p:nvSpPr>
            <p:cNvPr id="12" name="Freeform 12"/>
            <p:cNvSpPr/>
            <p:nvPr/>
          </p:nvSpPr>
          <p:spPr>
            <a:xfrm>
              <a:off x="1361395" y="0"/>
              <a:ext cx="1660427" cy="1660427"/>
            </a:xfrm>
            <a:custGeom>
              <a:avLst/>
              <a:gdLst/>
              <a:ahLst/>
              <a:cxnLst/>
              <a:rect l="l" t="t" r="r" b="b"/>
              <a:pathLst>
                <a:path w="1660427" h="1660427">
                  <a:moveTo>
                    <a:pt x="0" y="0"/>
                  </a:moveTo>
                  <a:lnTo>
                    <a:pt x="1660427" y="0"/>
                  </a:lnTo>
                  <a:lnTo>
                    <a:pt x="1660427" y="1660427"/>
                  </a:lnTo>
                  <a:lnTo>
                    <a:pt x="0" y="1660427"/>
                  </a:lnTo>
                  <a:lnTo>
                    <a:pt x="0" y="0"/>
                  </a:lnTo>
                  <a:close/>
                </a:path>
              </a:pathLst>
            </a:custGeom>
            <a:blipFill>
              <a:blip r:embed="rId7"/>
              <a:stretch>
                <a:fillRect/>
              </a:stretch>
            </a:blipFill>
          </p:spPr>
        </p:sp>
        <p:sp>
          <p:nvSpPr>
            <p:cNvPr id="13" name="Freeform 13"/>
            <p:cNvSpPr/>
            <p:nvPr/>
          </p:nvSpPr>
          <p:spPr>
            <a:xfrm>
              <a:off x="0" y="79553"/>
              <a:ext cx="1564289" cy="1564289"/>
            </a:xfrm>
            <a:custGeom>
              <a:avLst/>
              <a:gdLst/>
              <a:ahLst/>
              <a:cxnLst/>
              <a:rect l="l" t="t" r="r" b="b"/>
              <a:pathLst>
                <a:path w="1564289" h="1564289">
                  <a:moveTo>
                    <a:pt x="0" y="0"/>
                  </a:moveTo>
                  <a:lnTo>
                    <a:pt x="1564289" y="0"/>
                  </a:lnTo>
                  <a:lnTo>
                    <a:pt x="1564289" y="1564290"/>
                  </a:lnTo>
                  <a:lnTo>
                    <a:pt x="0" y="1564290"/>
                  </a:lnTo>
                  <a:lnTo>
                    <a:pt x="0" y="0"/>
                  </a:lnTo>
                  <a:close/>
                </a:path>
              </a:pathLst>
            </a:custGeom>
            <a:blipFill>
              <a:blip r:embed="rId8"/>
              <a:stretch>
                <a:fillRect/>
              </a:stretch>
            </a:blipFill>
          </p:spPr>
        </p:sp>
        <p:sp>
          <p:nvSpPr>
            <p:cNvPr id="14" name="Freeform 14"/>
            <p:cNvSpPr/>
            <p:nvPr/>
          </p:nvSpPr>
          <p:spPr>
            <a:xfrm>
              <a:off x="2804808" y="79553"/>
              <a:ext cx="1501320" cy="1501320"/>
            </a:xfrm>
            <a:custGeom>
              <a:avLst/>
              <a:gdLst/>
              <a:ahLst/>
              <a:cxnLst/>
              <a:rect l="l" t="t" r="r" b="b"/>
              <a:pathLst>
                <a:path w="1501320" h="1501320">
                  <a:moveTo>
                    <a:pt x="0" y="0"/>
                  </a:moveTo>
                  <a:lnTo>
                    <a:pt x="1501321" y="0"/>
                  </a:lnTo>
                  <a:lnTo>
                    <a:pt x="1501321" y="1501321"/>
                  </a:lnTo>
                  <a:lnTo>
                    <a:pt x="0" y="1501321"/>
                  </a:lnTo>
                  <a:lnTo>
                    <a:pt x="0" y="0"/>
                  </a:lnTo>
                  <a:close/>
                </a:path>
              </a:pathLst>
            </a:custGeom>
            <a:blipFill>
              <a:blip r:embed="rId9"/>
              <a:stretch>
                <a:fillRect/>
              </a:stretch>
            </a:blipFill>
          </p:spPr>
        </p:sp>
      </p:gr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rot="5400000">
            <a:off x="15874549" y="5287516"/>
            <a:ext cx="2489117" cy="878348"/>
          </a:xfrm>
          <a:custGeom>
            <a:avLst/>
            <a:gdLst/>
            <a:ahLst/>
            <a:cxnLst/>
            <a:rect l="l" t="t" r="r" b="b"/>
            <a:pathLst>
              <a:path w="2489117" h="878348">
                <a:moveTo>
                  <a:pt x="0" y="0"/>
                </a:moveTo>
                <a:lnTo>
                  <a:pt x="2489117" y="0"/>
                </a:lnTo>
                <a:lnTo>
                  <a:pt x="2489117" y="878348"/>
                </a:lnTo>
                <a:lnTo>
                  <a:pt x="0" y="878348"/>
                </a:lnTo>
                <a:lnTo>
                  <a:pt x="0" y="0"/>
                </a:lnTo>
                <a:close/>
              </a:path>
            </a:pathLst>
          </a:custGeom>
          <a:blipFill>
            <a:blip r:embed="rId2">
              <a:extLst>
                <a:ext uri="{96DAC541-7B7A-43D3-8B79-37D633B846F1}">
                  <asvg:svgBlip xmlns:asvg="http://schemas.microsoft.com/office/drawing/2016/SVG/main" xmlns="" r:embed="rId3"/>
                </a:ext>
              </a:extLst>
            </a:blip>
            <a:stretch>
              <a:fillRect b="-65426"/>
            </a:stretch>
          </a:blipFill>
        </p:spPr>
      </p:sp>
      <p:grpSp>
        <p:nvGrpSpPr>
          <p:cNvPr id="3" name="Group 3"/>
          <p:cNvGrpSpPr/>
          <p:nvPr/>
        </p:nvGrpSpPr>
        <p:grpSpPr>
          <a:xfrm>
            <a:off x="11884009" y="4382402"/>
            <a:ext cx="5375291" cy="7597533"/>
            <a:chOff x="0" y="0"/>
            <a:chExt cx="765962" cy="1082625"/>
          </a:xfrm>
        </p:grpSpPr>
        <p:sp>
          <p:nvSpPr>
            <p:cNvPr id="4" name="Freeform 4"/>
            <p:cNvSpPr/>
            <p:nvPr/>
          </p:nvSpPr>
          <p:spPr>
            <a:xfrm>
              <a:off x="0" y="0"/>
              <a:ext cx="765962" cy="1082625"/>
            </a:xfrm>
            <a:custGeom>
              <a:avLst/>
              <a:gdLst/>
              <a:ahLst/>
              <a:cxnLst/>
              <a:rect l="l" t="t" r="r" b="b"/>
              <a:pathLst>
                <a:path w="765962" h="1082625">
                  <a:moveTo>
                    <a:pt x="382981" y="0"/>
                  </a:moveTo>
                  <a:lnTo>
                    <a:pt x="765962" y="203200"/>
                  </a:lnTo>
                  <a:lnTo>
                    <a:pt x="765962" y="879425"/>
                  </a:lnTo>
                  <a:lnTo>
                    <a:pt x="382981" y="1082625"/>
                  </a:lnTo>
                  <a:lnTo>
                    <a:pt x="0" y="879425"/>
                  </a:lnTo>
                  <a:lnTo>
                    <a:pt x="0" y="203200"/>
                  </a:lnTo>
                  <a:lnTo>
                    <a:pt x="382981" y="0"/>
                  </a:lnTo>
                  <a:close/>
                </a:path>
              </a:pathLst>
            </a:custGeom>
            <a:blipFill>
              <a:blip r:embed="rId4"/>
              <a:stretch>
                <a:fillRect l="-55886" r="-65103"/>
              </a:stretch>
            </a:blipFill>
          </p:spPr>
        </p:sp>
      </p:grpSp>
      <p:grpSp>
        <p:nvGrpSpPr>
          <p:cNvPr id="5" name="Group 5"/>
          <p:cNvGrpSpPr/>
          <p:nvPr/>
        </p:nvGrpSpPr>
        <p:grpSpPr>
          <a:xfrm>
            <a:off x="12528180" y="1616701"/>
            <a:ext cx="4731120" cy="930487"/>
            <a:chOff x="0" y="0"/>
            <a:chExt cx="1246056" cy="245067"/>
          </a:xfrm>
        </p:grpSpPr>
        <p:sp>
          <p:nvSpPr>
            <p:cNvPr id="6" name="Freeform 6"/>
            <p:cNvSpPr/>
            <p:nvPr/>
          </p:nvSpPr>
          <p:spPr>
            <a:xfrm>
              <a:off x="0" y="0"/>
              <a:ext cx="1246056" cy="245067"/>
            </a:xfrm>
            <a:custGeom>
              <a:avLst/>
              <a:gdLst/>
              <a:ahLst/>
              <a:cxnLst/>
              <a:rect l="l" t="t" r="r" b="b"/>
              <a:pathLst>
                <a:path w="1246056" h="245067">
                  <a:moveTo>
                    <a:pt x="0" y="0"/>
                  </a:moveTo>
                  <a:lnTo>
                    <a:pt x="1246056" y="0"/>
                  </a:lnTo>
                  <a:lnTo>
                    <a:pt x="1246056" y="245067"/>
                  </a:lnTo>
                  <a:lnTo>
                    <a:pt x="0" y="245067"/>
                  </a:lnTo>
                  <a:close/>
                </a:path>
              </a:pathLst>
            </a:custGeom>
            <a:solidFill>
              <a:srgbClr val="13A221"/>
            </a:solidFill>
          </p:spPr>
        </p:sp>
        <p:sp>
          <p:nvSpPr>
            <p:cNvPr id="7" name="TextBox 7"/>
            <p:cNvSpPr txBox="1"/>
            <p:nvPr/>
          </p:nvSpPr>
          <p:spPr>
            <a:xfrm>
              <a:off x="0" y="-66675"/>
              <a:ext cx="1246056" cy="311742"/>
            </a:xfrm>
            <a:prstGeom prst="rect">
              <a:avLst/>
            </a:prstGeom>
          </p:spPr>
          <p:txBody>
            <a:bodyPr lIns="50800" tIns="50800" rIns="50800" bIns="50800" rtlCol="0" anchor="ctr"/>
            <a:lstStyle/>
            <a:p>
              <a:pPr algn="ctr">
                <a:lnSpc>
                  <a:spcPts val="3640"/>
                </a:lnSpc>
              </a:pPr>
              <a:endParaRPr/>
            </a:p>
          </p:txBody>
        </p:sp>
      </p:grpSp>
      <p:grpSp>
        <p:nvGrpSpPr>
          <p:cNvPr id="8" name="Group 8"/>
          <p:cNvGrpSpPr/>
          <p:nvPr/>
        </p:nvGrpSpPr>
        <p:grpSpPr>
          <a:xfrm>
            <a:off x="12528180" y="2824914"/>
            <a:ext cx="4731120" cy="930487"/>
            <a:chOff x="0" y="0"/>
            <a:chExt cx="1246056" cy="245067"/>
          </a:xfrm>
        </p:grpSpPr>
        <p:sp>
          <p:nvSpPr>
            <p:cNvPr id="9" name="Freeform 9"/>
            <p:cNvSpPr/>
            <p:nvPr/>
          </p:nvSpPr>
          <p:spPr>
            <a:xfrm>
              <a:off x="0" y="0"/>
              <a:ext cx="1246056" cy="245067"/>
            </a:xfrm>
            <a:custGeom>
              <a:avLst/>
              <a:gdLst/>
              <a:ahLst/>
              <a:cxnLst/>
              <a:rect l="l" t="t" r="r" b="b"/>
              <a:pathLst>
                <a:path w="1246056" h="245067">
                  <a:moveTo>
                    <a:pt x="0" y="0"/>
                  </a:moveTo>
                  <a:lnTo>
                    <a:pt x="1246056" y="0"/>
                  </a:lnTo>
                  <a:lnTo>
                    <a:pt x="1246056" y="245067"/>
                  </a:lnTo>
                  <a:lnTo>
                    <a:pt x="0" y="245067"/>
                  </a:lnTo>
                  <a:close/>
                </a:path>
              </a:pathLst>
            </a:custGeom>
            <a:solidFill>
              <a:srgbClr val="2E2E30"/>
            </a:solidFill>
          </p:spPr>
        </p:sp>
        <p:sp>
          <p:nvSpPr>
            <p:cNvPr id="10" name="TextBox 10"/>
            <p:cNvSpPr txBox="1"/>
            <p:nvPr/>
          </p:nvSpPr>
          <p:spPr>
            <a:xfrm>
              <a:off x="0" y="-66675"/>
              <a:ext cx="1246056" cy="311742"/>
            </a:xfrm>
            <a:prstGeom prst="rect">
              <a:avLst/>
            </a:prstGeom>
          </p:spPr>
          <p:txBody>
            <a:bodyPr lIns="50800" tIns="50800" rIns="50800" bIns="50800" rtlCol="0" anchor="ctr"/>
            <a:lstStyle/>
            <a:p>
              <a:pPr algn="ctr">
                <a:lnSpc>
                  <a:spcPts val="3640"/>
                </a:lnSpc>
              </a:pPr>
              <a:endParaRPr/>
            </a:p>
          </p:txBody>
        </p:sp>
      </p:grpSp>
      <p:sp>
        <p:nvSpPr>
          <p:cNvPr id="11" name="Freeform 11"/>
          <p:cNvSpPr/>
          <p:nvPr/>
        </p:nvSpPr>
        <p:spPr>
          <a:xfrm rot="-10800000" flipH="1" flipV="1">
            <a:off x="13816937" y="773039"/>
            <a:ext cx="1509435" cy="511321"/>
          </a:xfrm>
          <a:custGeom>
            <a:avLst/>
            <a:gdLst/>
            <a:ahLst/>
            <a:cxnLst/>
            <a:rect l="l" t="t" r="r" b="b"/>
            <a:pathLst>
              <a:path w="1509435" h="511321">
                <a:moveTo>
                  <a:pt x="1509435" y="511322"/>
                </a:moveTo>
                <a:lnTo>
                  <a:pt x="0" y="511322"/>
                </a:lnTo>
                <a:lnTo>
                  <a:pt x="0" y="0"/>
                </a:lnTo>
                <a:lnTo>
                  <a:pt x="1509435" y="0"/>
                </a:lnTo>
                <a:lnTo>
                  <a:pt x="1509435" y="511322"/>
                </a:lnTo>
                <a:close/>
              </a:path>
            </a:pathLst>
          </a:custGeom>
          <a:blipFill>
            <a:blip r:embed="rId5">
              <a:extLst>
                <a:ext uri="{96DAC541-7B7A-43D3-8B79-37D633B846F1}">
                  <asvg:svgBlip xmlns:asvg="http://schemas.microsoft.com/office/drawing/2016/SVG/main" xmlns="" r:embed="rId6"/>
                </a:ext>
              </a:extLst>
            </a:blip>
            <a:stretch>
              <a:fillRect/>
            </a:stretch>
          </a:blipFill>
        </p:spPr>
      </p:sp>
      <p:sp>
        <p:nvSpPr>
          <p:cNvPr id="12" name="TextBox 12"/>
          <p:cNvSpPr txBox="1"/>
          <p:nvPr/>
        </p:nvSpPr>
        <p:spPr>
          <a:xfrm>
            <a:off x="1028700" y="2417121"/>
            <a:ext cx="11081472" cy="2065010"/>
          </a:xfrm>
          <a:prstGeom prst="rect">
            <a:avLst/>
          </a:prstGeom>
        </p:spPr>
        <p:txBody>
          <a:bodyPr lIns="0" tIns="0" rIns="0" bIns="0" rtlCol="0" anchor="t">
            <a:spAutoFit/>
          </a:bodyPr>
          <a:lstStyle/>
          <a:p>
            <a:pPr algn="l">
              <a:lnSpc>
                <a:spcPts val="7739"/>
              </a:lnSpc>
            </a:pPr>
            <a:r>
              <a:rPr lang="en-US" sz="8999" b="1" spc="-44">
                <a:solidFill>
                  <a:srgbClr val="2E2E30"/>
                </a:solidFill>
                <a:latin typeface="Proxima Nova Condensed Heavy"/>
                <a:ea typeface="Proxima Nova Condensed Heavy"/>
                <a:cs typeface="Proxima Nova Condensed Heavy"/>
                <a:sym typeface="Proxima Nova Condensed Heavy"/>
              </a:rPr>
              <a:t>KEPEMIMPINAN DAN </a:t>
            </a:r>
            <a:r>
              <a:rPr lang="en-US" sz="8999" b="1" spc="-44">
                <a:solidFill>
                  <a:srgbClr val="13A221"/>
                </a:solidFill>
                <a:latin typeface="Proxima Nova Condensed Heavy"/>
                <a:ea typeface="Proxima Nova Condensed Heavy"/>
                <a:cs typeface="Proxima Nova Condensed Heavy"/>
                <a:sym typeface="Proxima Nova Condensed Heavy"/>
              </a:rPr>
              <a:t>KOMUNIKASI EFEKTIF</a:t>
            </a:r>
          </a:p>
        </p:txBody>
      </p:sp>
      <p:sp>
        <p:nvSpPr>
          <p:cNvPr id="13" name="TextBox 13"/>
          <p:cNvSpPr txBox="1"/>
          <p:nvPr/>
        </p:nvSpPr>
        <p:spPr>
          <a:xfrm>
            <a:off x="1028700" y="4296677"/>
            <a:ext cx="10143821" cy="4810125"/>
          </a:xfrm>
          <a:prstGeom prst="rect">
            <a:avLst/>
          </a:prstGeom>
        </p:spPr>
        <p:txBody>
          <a:bodyPr lIns="0" tIns="0" rIns="0" bIns="0" rtlCol="0" anchor="t">
            <a:spAutoFit/>
          </a:bodyPr>
          <a:lstStyle/>
          <a:p>
            <a:pPr algn="just">
              <a:lnSpc>
                <a:spcPts val="4200"/>
              </a:lnSpc>
            </a:pPr>
            <a:r>
              <a:rPr lang="en-US" sz="3000" b="1">
                <a:solidFill>
                  <a:srgbClr val="000000"/>
                </a:solidFill>
                <a:latin typeface="Poppins Semi-Bold"/>
                <a:ea typeface="Poppins Semi-Bold"/>
                <a:cs typeface="Poppins Semi-Bold"/>
                <a:sym typeface="Poppins Semi-Bold"/>
              </a:rPr>
              <a:t>Kepemimpinan dan komunikasi efektif saling berkaitan erat karena kemampuan berkomunikasi yang baik merupakan kunci keberhasilan seorang pemimpin dalam memengaruhi, mengarahkan, dan memotivasi tim. Pemimpin yang memiliki komunikasi efektif mampu menyampaikan visi, tujuan, serta harapan dengan jelas dan inspiratif, sehingga setiap anggota tim memahami peran dan tanggung jawabnya.</a:t>
            </a:r>
          </a:p>
        </p:txBody>
      </p:sp>
      <p:sp>
        <p:nvSpPr>
          <p:cNvPr id="14" name="TextBox 14"/>
          <p:cNvSpPr txBox="1"/>
          <p:nvPr/>
        </p:nvSpPr>
        <p:spPr>
          <a:xfrm>
            <a:off x="12828045" y="1801909"/>
            <a:ext cx="4131390" cy="450850"/>
          </a:xfrm>
          <a:prstGeom prst="rect">
            <a:avLst/>
          </a:prstGeom>
        </p:spPr>
        <p:txBody>
          <a:bodyPr lIns="0" tIns="0" rIns="0" bIns="0" rtlCol="0" anchor="t">
            <a:spAutoFit/>
          </a:bodyPr>
          <a:lstStyle/>
          <a:p>
            <a:pPr algn="ctr">
              <a:lnSpc>
                <a:spcPts val="3500"/>
              </a:lnSpc>
            </a:pPr>
            <a:r>
              <a:rPr lang="en-US" sz="2500" b="1">
                <a:solidFill>
                  <a:srgbClr val="FFFFFF"/>
                </a:solidFill>
                <a:latin typeface="Poppins Bold"/>
                <a:ea typeface="Poppins Bold"/>
                <a:cs typeface="Poppins Bold"/>
                <a:sym typeface="Poppins Bold"/>
              </a:rPr>
              <a:t>Mendengarkan Aktif</a:t>
            </a:r>
          </a:p>
        </p:txBody>
      </p:sp>
      <p:sp>
        <p:nvSpPr>
          <p:cNvPr id="15" name="TextBox 15"/>
          <p:cNvSpPr txBox="1"/>
          <p:nvPr/>
        </p:nvSpPr>
        <p:spPr>
          <a:xfrm>
            <a:off x="12828045" y="3010123"/>
            <a:ext cx="4131390" cy="450850"/>
          </a:xfrm>
          <a:prstGeom prst="rect">
            <a:avLst/>
          </a:prstGeom>
        </p:spPr>
        <p:txBody>
          <a:bodyPr lIns="0" tIns="0" rIns="0" bIns="0" rtlCol="0" anchor="t">
            <a:spAutoFit/>
          </a:bodyPr>
          <a:lstStyle/>
          <a:p>
            <a:pPr algn="ctr">
              <a:lnSpc>
                <a:spcPts val="3500"/>
              </a:lnSpc>
            </a:pPr>
            <a:r>
              <a:rPr lang="en-US" sz="2500" b="1">
                <a:solidFill>
                  <a:srgbClr val="FFFFFF"/>
                </a:solidFill>
                <a:latin typeface="Poppins Bold"/>
                <a:ea typeface="Poppins Bold"/>
                <a:cs typeface="Poppins Bold"/>
                <a:sym typeface="Poppins Bold"/>
              </a:rPr>
              <a:t>Komunikasi Dua Arah</a:t>
            </a:r>
          </a:p>
        </p:txBody>
      </p:sp>
      <p:grpSp>
        <p:nvGrpSpPr>
          <p:cNvPr id="16" name="Group 16"/>
          <p:cNvGrpSpPr/>
          <p:nvPr/>
        </p:nvGrpSpPr>
        <p:grpSpPr>
          <a:xfrm>
            <a:off x="1028700" y="773039"/>
            <a:ext cx="3229596" cy="1245320"/>
            <a:chOff x="0" y="0"/>
            <a:chExt cx="4306129" cy="1660427"/>
          </a:xfrm>
        </p:grpSpPr>
        <p:sp>
          <p:nvSpPr>
            <p:cNvPr id="17" name="Freeform 17"/>
            <p:cNvSpPr/>
            <p:nvPr/>
          </p:nvSpPr>
          <p:spPr>
            <a:xfrm>
              <a:off x="1361395" y="0"/>
              <a:ext cx="1660427" cy="1660427"/>
            </a:xfrm>
            <a:custGeom>
              <a:avLst/>
              <a:gdLst/>
              <a:ahLst/>
              <a:cxnLst/>
              <a:rect l="l" t="t" r="r" b="b"/>
              <a:pathLst>
                <a:path w="1660427" h="1660427">
                  <a:moveTo>
                    <a:pt x="0" y="0"/>
                  </a:moveTo>
                  <a:lnTo>
                    <a:pt x="1660427" y="0"/>
                  </a:lnTo>
                  <a:lnTo>
                    <a:pt x="1660427" y="1660427"/>
                  </a:lnTo>
                  <a:lnTo>
                    <a:pt x="0" y="1660427"/>
                  </a:lnTo>
                  <a:lnTo>
                    <a:pt x="0" y="0"/>
                  </a:lnTo>
                  <a:close/>
                </a:path>
              </a:pathLst>
            </a:custGeom>
            <a:blipFill>
              <a:blip r:embed="rId7"/>
              <a:stretch>
                <a:fillRect/>
              </a:stretch>
            </a:blipFill>
          </p:spPr>
        </p:sp>
        <p:sp>
          <p:nvSpPr>
            <p:cNvPr id="18" name="Freeform 18"/>
            <p:cNvSpPr/>
            <p:nvPr/>
          </p:nvSpPr>
          <p:spPr>
            <a:xfrm>
              <a:off x="0" y="79553"/>
              <a:ext cx="1564289" cy="1564289"/>
            </a:xfrm>
            <a:custGeom>
              <a:avLst/>
              <a:gdLst/>
              <a:ahLst/>
              <a:cxnLst/>
              <a:rect l="l" t="t" r="r" b="b"/>
              <a:pathLst>
                <a:path w="1564289" h="1564289">
                  <a:moveTo>
                    <a:pt x="0" y="0"/>
                  </a:moveTo>
                  <a:lnTo>
                    <a:pt x="1564289" y="0"/>
                  </a:lnTo>
                  <a:lnTo>
                    <a:pt x="1564289" y="1564290"/>
                  </a:lnTo>
                  <a:lnTo>
                    <a:pt x="0" y="1564290"/>
                  </a:lnTo>
                  <a:lnTo>
                    <a:pt x="0" y="0"/>
                  </a:lnTo>
                  <a:close/>
                </a:path>
              </a:pathLst>
            </a:custGeom>
            <a:blipFill>
              <a:blip r:embed="rId8"/>
              <a:stretch>
                <a:fillRect/>
              </a:stretch>
            </a:blipFill>
          </p:spPr>
        </p:sp>
        <p:sp>
          <p:nvSpPr>
            <p:cNvPr id="19" name="Freeform 19"/>
            <p:cNvSpPr/>
            <p:nvPr/>
          </p:nvSpPr>
          <p:spPr>
            <a:xfrm>
              <a:off x="2804808" y="79553"/>
              <a:ext cx="1501320" cy="1501320"/>
            </a:xfrm>
            <a:custGeom>
              <a:avLst/>
              <a:gdLst/>
              <a:ahLst/>
              <a:cxnLst/>
              <a:rect l="l" t="t" r="r" b="b"/>
              <a:pathLst>
                <a:path w="1501320" h="1501320">
                  <a:moveTo>
                    <a:pt x="0" y="0"/>
                  </a:moveTo>
                  <a:lnTo>
                    <a:pt x="1501321" y="0"/>
                  </a:lnTo>
                  <a:lnTo>
                    <a:pt x="1501321" y="1501321"/>
                  </a:lnTo>
                  <a:lnTo>
                    <a:pt x="0" y="1501321"/>
                  </a:lnTo>
                  <a:lnTo>
                    <a:pt x="0" y="0"/>
                  </a:lnTo>
                  <a:close/>
                </a:path>
              </a:pathLst>
            </a:custGeom>
            <a:blipFill>
              <a:blip r:embed="rId9"/>
              <a:stretch>
                <a:fillRect/>
              </a:stretch>
            </a:blipFill>
          </p:spPr>
        </p:sp>
      </p:gr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1028700" y="5193302"/>
            <a:ext cx="6364966" cy="1005670"/>
            <a:chOff x="0" y="0"/>
            <a:chExt cx="1676370" cy="264868"/>
          </a:xfrm>
        </p:grpSpPr>
        <p:sp>
          <p:nvSpPr>
            <p:cNvPr id="3" name="Freeform 3"/>
            <p:cNvSpPr/>
            <p:nvPr/>
          </p:nvSpPr>
          <p:spPr>
            <a:xfrm>
              <a:off x="0" y="0"/>
              <a:ext cx="1676370" cy="264868"/>
            </a:xfrm>
            <a:custGeom>
              <a:avLst/>
              <a:gdLst/>
              <a:ahLst/>
              <a:cxnLst/>
              <a:rect l="l" t="t" r="r" b="b"/>
              <a:pathLst>
                <a:path w="1676370" h="264868">
                  <a:moveTo>
                    <a:pt x="0" y="0"/>
                  </a:moveTo>
                  <a:lnTo>
                    <a:pt x="1676370" y="0"/>
                  </a:lnTo>
                  <a:lnTo>
                    <a:pt x="1676370" y="264868"/>
                  </a:lnTo>
                  <a:lnTo>
                    <a:pt x="0" y="264868"/>
                  </a:lnTo>
                  <a:close/>
                </a:path>
              </a:pathLst>
            </a:custGeom>
            <a:solidFill>
              <a:srgbClr val="13A221"/>
            </a:solidFill>
          </p:spPr>
        </p:sp>
        <p:sp>
          <p:nvSpPr>
            <p:cNvPr id="4" name="TextBox 4"/>
            <p:cNvSpPr txBox="1"/>
            <p:nvPr/>
          </p:nvSpPr>
          <p:spPr>
            <a:xfrm>
              <a:off x="0" y="-66675"/>
              <a:ext cx="1676370" cy="331543"/>
            </a:xfrm>
            <a:prstGeom prst="rect">
              <a:avLst/>
            </a:prstGeom>
          </p:spPr>
          <p:txBody>
            <a:bodyPr lIns="50800" tIns="50800" rIns="50800" bIns="50800" rtlCol="0" anchor="ctr"/>
            <a:lstStyle/>
            <a:p>
              <a:pPr algn="ctr">
                <a:lnSpc>
                  <a:spcPts val="3640"/>
                </a:lnSpc>
              </a:pPr>
              <a:endParaRPr/>
            </a:p>
          </p:txBody>
        </p:sp>
      </p:grpSp>
      <p:grpSp>
        <p:nvGrpSpPr>
          <p:cNvPr id="5" name="Group 5"/>
          <p:cNvGrpSpPr/>
          <p:nvPr/>
        </p:nvGrpSpPr>
        <p:grpSpPr>
          <a:xfrm>
            <a:off x="1028700" y="6557682"/>
            <a:ext cx="6364966" cy="925326"/>
            <a:chOff x="0" y="0"/>
            <a:chExt cx="1676370" cy="243707"/>
          </a:xfrm>
        </p:grpSpPr>
        <p:sp>
          <p:nvSpPr>
            <p:cNvPr id="6" name="Freeform 6"/>
            <p:cNvSpPr/>
            <p:nvPr/>
          </p:nvSpPr>
          <p:spPr>
            <a:xfrm>
              <a:off x="0" y="0"/>
              <a:ext cx="1676370" cy="243707"/>
            </a:xfrm>
            <a:custGeom>
              <a:avLst/>
              <a:gdLst/>
              <a:ahLst/>
              <a:cxnLst/>
              <a:rect l="l" t="t" r="r" b="b"/>
              <a:pathLst>
                <a:path w="1676370" h="243707">
                  <a:moveTo>
                    <a:pt x="0" y="0"/>
                  </a:moveTo>
                  <a:lnTo>
                    <a:pt x="1676370" y="0"/>
                  </a:lnTo>
                  <a:lnTo>
                    <a:pt x="1676370" y="243707"/>
                  </a:lnTo>
                  <a:lnTo>
                    <a:pt x="0" y="243707"/>
                  </a:lnTo>
                  <a:close/>
                </a:path>
              </a:pathLst>
            </a:custGeom>
            <a:solidFill>
              <a:srgbClr val="2E2E30"/>
            </a:solidFill>
          </p:spPr>
        </p:sp>
        <p:sp>
          <p:nvSpPr>
            <p:cNvPr id="7" name="TextBox 7"/>
            <p:cNvSpPr txBox="1"/>
            <p:nvPr/>
          </p:nvSpPr>
          <p:spPr>
            <a:xfrm>
              <a:off x="0" y="-66675"/>
              <a:ext cx="1676370" cy="310382"/>
            </a:xfrm>
            <a:prstGeom prst="rect">
              <a:avLst/>
            </a:prstGeom>
          </p:spPr>
          <p:txBody>
            <a:bodyPr lIns="50800" tIns="50800" rIns="50800" bIns="50800" rtlCol="0" anchor="ctr"/>
            <a:lstStyle/>
            <a:p>
              <a:pPr algn="ctr">
                <a:lnSpc>
                  <a:spcPts val="3640"/>
                </a:lnSpc>
              </a:pPr>
              <a:endParaRPr/>
            </a:p>
          </p:txBody>
        </p:sp>
      </p:grpSp>
      <p:sp>
        <p:nvSpPr>
          <p:cNvPr id="8" name="Freeform 8"/>
          <p:cNvSpPr/>
          <p:nvPr/>
        </p:nvSpPr>
        <p:spPr>
          <a:xfrm>
            <a:off x="1411818" y="5532870"/>
            <a:ext cx="326533" cy="326533"/>
          </a:xfrm>
          <a:custGeom>
            <a:avLst/>
            <a:gdLst/>
            <a:ahLst/>
            <a:cxnLst/>
            <a:rect l="l" t="t" r="r" b="b"/>
            <a:pathLst>
              <a:path w="326533" h="326533">
                <a:moveTo>
                  <a:pt x="0" y="0"/>
                </a:moveTo>
                <a:lnTo>
                  <a:pt x="326533" y="0"/>
                </a:lnTo>
                <a:lnTo>
                  <a:pt x="326533" y="326533"/>
                </a:lnTo>
                <a:lnTo>
                  <a:pt x="0" y="326533"/>
                </a:lnTo>
                <a:lnTo>
                  <a:pt x="0" y="0"/>
                </a:lnTo>
                <a:close/>
              </a:path>
            </a:pathLst>
          </a:custGeom>
          <a:blipFill>
            <a:blip r:embed="rId2">
              <a:extLst>
                <a:ext uri="{96DAC541-7B7A-43D3-8B79-37D633B846F1}">
                  <asvg:svgBlip xmlns:asvg="http://schemas.microsoft.com/office/drawing/2016/SVG/main" xmlns="" r:embed="rId3"/>
                </a:ext>
              </a:extLst>
            </a:blip>
            <a:stretch>
              <a:fillRect/>
            </a:stretch>
          </a:blipFill>
        </p:spPr>
      </p:sp>
      <p:sp>
        <p:nvSpPr>
          <p:cNvPr id="9" name="Freeform 9"/>
          <p:cNvSpPr/>
          <p:nvPr/>
        </p:nvSpPr>
        <p:spPr>
          <a:xfrm>
            <a:off x="1411818" y="6857079"/>
            <a:ext cx="326533" cy="326533"/>
          </a:xfrm>
          <a:custGeom>
            <a:avLst/>
            <a:gdLst/>
            <a:ahLst/>
            <a:cxnLst/>
            <a:rect l="l" t="t" r="r" b="b"/>
            <a:pathLst>
              <a:path w="326533" h="326533">
                <a:moveTo>
                  <a:pt x="0" y="0"/>
                </a:moveTo>
                <a:lnTo>
                  <a:pt x="326533" y="0"/>
                </a:lnTo>
                <a:lnTo>
                  <a:pt x="326533" y="326532"/>
                </a:lnTo>
                <a:lnTo>
                  <a:pt x="0" y="326532"/>
                </a:lnTo>
                <a:lnTo>
                  <a:pt x="0" y="0"/>
                </a:lnTo>
                <a:close/>
              </a:path>
            </a:pathLst>
          </a:custGeom>
          <a:blipFill>
            <a:blip r:embed="rId2">
              <a:extLst>
                <a:ext uri="{96DAC541-7B7A-43D3-8B79-37D633B846F1}">
                  <asvg:svgBlip xmlns:asvg="http://schemas.microsoft.com/office/drawing/2016/SVG/main" xmlns="" r:embed="rId3"/>
                </a:ext>
              </a:extLst>
            </a:blip>
            <a:stretch>
              <a:fillRect/>
            </a:stretch>
          </a:blipFill>
        </p:spPr>
      </p:sp>
      <p:grpSp>
        <p:nvGrpSpPr>
          <p:cNvPr id="10" name="Group 10"/>
          <p:cNvGrpSpPr/>
          <p:nvPr/>
        </p:nvGrpSpPr>
        <p:grpSpPr>
          <a:xfrm>
            <a:off x="1028700" y="7844958"/>
            <a:ext cx="6364966" cy="1005670"/>
            <a:chOff x="0" y="0"/>
            <a:chExt cx="1676370" cy="264868"/>
          </a:xfrm>
        </p:grpSpPr>
        <p:sp>
          <p:nvSpPr>
            <p:cNvPr id="11" name="Freeform 11"/>
            <p:cNvSpPr/>
            <p:nvPr/>
          </p:nvSpPr>
          <p:spPr>
            <a:xfrm>
              <a:off x="0" y="0"/>
              <a:ext cx="1676370" cy="264868"/>
            </a:xfrm>
            <a:custGeom>
              <a:avLst/>
              <a:gdLst/>
              <a:ahLst/>
              <a:cxnLst/>
              <a:rect l="l" t="t" r="r" b="b"/>
              <a:pathLst>
                <a:path w="1676370" h="264868">
                  <a:moveTo>
                    <a:pt x="0" y="0"/>
                  </a:moveTo>
                  <a:lnTo>
                    <a:pt x="1676370" y="0"/>
                  </a:lnTo>
                  <a:lnTo>
                    <a:pt x="1676370" y="264868"/>
                  </a:lnTo>
                  <a:lnTo>
                    <a:pt x="0" y="264868"/>
                  </a:lnTo>
                  <a:close/>
                </a:path>
              </a:pathLst>
            </a:custGeom>
            <a:solidFill>
              <a:srgbClr val="13A221"/>
            </a:solidFill>
          </p:spPr>
        </p:sp>
        <p:sp>
          <p:nvSpPr>
            <p:cNvPr id="12" name="TextBox 12"/>
            <p:cNvSpPr txBox="1"/>
            <p:nvPr/>
          </p:nvSpPr>
          <p:spPr>
            <a:xfrm>
              <a:off x="0" y="-66675"/>
              <a:ext cx="1676370" cy="331543"/>
            </a:xfrm>
            <a:prstGeom prst="rect">
              <a:avLst/>
            </a:prstGeom>
          </p:spPr>
          <p:txBody>
            <a:bodyPr lIns="50800" tIns="50800" rIns="50800" bIns="50800" rtlCol="0" anchor="ctr"/>
            <a:lstStyle/>
            <a:p>
              <a:pPr algn="ctr">
                <a:lnSpc>
                  <a:spcPts val="3640"/>
                </a:lnSpc>
              </a:pPr>
              <a:endParaRPr/>
            </a:p>
          </p:txBody>
        </p:sp>
      </p:grpSp>
      <p:sp>
        <p:nvSpPr>
          <p:cNvPr id="13" name="Freeform 13"/>
          <p:cNvSpPr/>
          <p:nvPr/>
        </p:nvSpPr>
        <p:spPr>
          <a:xfrm>
            <a:off x="1411818" y="8184527"/>
            <a:ext cx="326533" cy="326533"/>
          </a:xfrm>
          <a:custGeom>
            <a:avLst/>
            <a:gdLst/>
            <a:ahLst/>
            <a:cxnLst/>
            <a:rect l="l" t="t" r="r" b="b"/>
            <a:pathLst>
              <a:path w="326533" h="326533">
                <a:moveTo>
                  <a:pt x="0" y="0"/>
                </a:moveTo>
                <a:lnTo>
                  <a:pt x="326533" y="0"/>
                </a:lnTo>
                <a:lnTo>
                  <a:pt x="326533" y="326532"/>
                </a:lnTo>
                <a:lnTo>
                  <a:pt x="0" y="326532"/>
                </a:lnTo>
                <a:lnTo>
                  <a:pt x="0" y="0"/>
                </a:lnTo>
                <a:close/>
              </a:path>
            </a:pathLst>
          </a:custGeom>
          <a:blipFill>
            <a:blip r:embed="rId2">
              <a:extLst>
                <a:ext uri="{96DAC541-7B7A-43D3-8B79-37D633B846F1}">
                  <asvg:svgBlip xmlns:asvg="http://schemas.microsoft.com/office/drawing/2016/SVG/main" xmlns="" r:embed="rId3"/>
                </a:ext>
              </a:extLst>
            </a:blip>
            <a:stretch>
              <a:fillRect/>
            </a:stretch>
          </a:blipFill>
        </p:spPr>
      </p:sp>
      <p:grpSp>
        <p:nvGrpSpPr>
          <p:cNvPr id="14" name="Group 14"/>
          <p:cNvGrpSpPr/>
          <p:nvPr/>
        </p:nvGrpSpPr>
        <p:grpSpPr>
          <a:xfrm>
            <a:off x="1028700" y="1453194"/>
            <a:ext cx="6364966" cy="2959058"/>
            <a:chOff x="0" y="0"/>
            <a:chExt cx="1902267" cy="884359"/>
          </a:xfrm>
        </p:grpSpPr>
        <p:sp>
          <p:nvSpPr>
            <p:cNvPr id="15" name="Freeform 15"/>
            <p:cNvSpPr/>
            <p:nvPr/>
          </p:nvSpPr>
          <p:spPr>
            <a:xfrm>
              <a:off x="0" y="0"/>
              <a:ext cx="1902266" cy="884359"/>
            </a:xfrm>
            <a:custGeom>
              <a:avLst/>
              <a:gdLst/>
              <a:ahLst/>
              <a:cxnLst/>
              <a:rect l="l" t="t" r="r" b="b"/>
              <a:pathLst>
                <a:path w="1902266" h="884359">
                  <a:moveTo>
                    <a:pt x="1699066" y="0"/>
                  </a:moveTo>
                  <a:lnTo>
                    <a:pt x="0" y="0"/>
                  </a:lnTo>
                  <a:lnTo>
                    <a:pt x="203200" y="884359"/>
                  </a:lnTo>
                  <a:lnTo>
                    <a:pt x="1902266" y="884359"/>
                  </a:lnTo>
                  <a:lnTo>
                    <a:pt x="1699066" y="0"/>
                  </a:lnTo>
                  <a:close/>
                </a:path>
              </a:pathLst>
            </a:custGeom>
            <a:blipFill>
              <a:blip r:embed="rId4"/>
              <a:stretch>
                <a:fillRect t="-21655" b="-21655"/>
              </a:stretch>
            </a:blipFill>
          </p:spPr>
        </p:sp>
      </p:grpSp>
      <p:sp>
        <p:nvSpPr>
          <p:cNvPr id="16" name="TextBox 16"/>
          <p:cNvSpPr txBox="1"/>
          <p:nvPr/>
        </p:nvSpPr>
        <p:spPr>
          <a:xfrm>
            <a:off x="7973358" y="2784199"/>
            <a:ext cx="9285942" cy="1977379"/>
          </a:xfrm>
          <a:prstGeom prst="rect">
            <a:avLst/>
          </a:prstGeom>
        </p:spPr>
        <p:txBody>
          <a:bodyPr lIns="0" tIns="0" rIns="0" bIns="0" rtlCol="0" anchor="t">
            <a:spAutoFit/>
          </a:bodyPr>
          <a:lstStyle/>
          <a:p>
            <a:pPr algn="r">
              <a:lnSpc>
                <a:spcPts val="7379"/>
              </a:lnSpc>
            </a:pPr>
            <a:r>
              <a:rPr lang="en-US" sz="8999" b="1" spc="-44">
                <a:solidFill>
                  <a:srgbClr val="13A221"/>
                </a:solidFill>
                <a:latin typeface="Proxima Nova Condensed Heavy"/>
                <a:ea typeface="Proxima Nova Condensed Heavy"/>
                <a:cs typeface="Proxima Nova Condensed Heavy"/>
                <a:sym typeface="Proxima Nova Condensed Heavy"/>
              </a:rPr>
              <a:t>KEPEMIMPINAN</a:t>
            </a:r>
            <a:r>
              <a:rPr lang="en-US" sz="8999" b="1" spc="-44">
                <a:solidFill>
                  <a:srgbClr val="2E2E30"/>
                </a:solidFill>
                <a:latin typeface="Proxima Nova Condensed Heavy"/>
                <a:ea typeface="Proxima Nova Condensed Heavy"/>
                <a:cs typeface="Proxima Nova Condensed Heavy"/>
                <a:sym typeface="Proxima Nova Condensed Heavy"/>
              </a:rPr>
              <a:t> DAN KOLABORASI</a:t>
            </a:r>
          </a:p>
        </p:txBody>
      </p:sp>
      <p:sp>
        <p:nvSpPr>
          <p:cNvPr id="17" name="TextBox 17"/>
          <p:cNvSpPr txBox="1"/>
          <p:nvPr/>
        </p:nvSpPr>
        <p:spPr>
          <a:xfrm>
            <a:off x="8171918" y="4675854"/>
            <a:ext cx="9087382" cy="4276725"/>
          </a:xfrm>
          <a:prstGeom prst="rect">
            <a:avLst/>
          </a:prstGeom>
        </p:spPr>
        <p:txBody>
          <a:bodyPr lIns="0" tIns="0" rIns="0" bIns="0" rtlCol="0" anchor="t">
            <a:spAutoFit/>
          </a:bodyPr>
          <a:lstStyle/>
          <a:p>
            <a:pPr algn="just">
              <a:lnSpc>
                <a:spcPts val="4200"/>
              </a:lnSpc>
            </a:pPr>
            <a:r>
              <a:rPr lang="en-US" sz="3000" b="1">
                <a:solidFill>
                  <a:srgbClr val="000000"/>
                </a:solidFill>
                <a:latin typeface="Poppins Semi-Bold"/>
                <a:ea typeface="Poppins Semi-Bold"/>
                <a:cs typeface="Poppins Semi-Bold"/>
                <a:sym typeface="Poppins Semi-Bold"/>
              </a:rPr>
              <a:t>Kepemimpinan dan kolaborasi merupakan dua elemen penting yang saling melengkapi dalam menciptakan organisasi yang solid dan inovatif. Seorang pemimpin yang kolaboratif tidak hanya mengandalkan otoritas, tetapi juga mendorong kerja sama, partisipasi, dan saling menghargai antaranggota tim.</a:t>
            </a:r>
          </a:p>
        </p:txBody>
      </p:sp>
      <p:sp>
        <p:nvSpPr>
          <p:cNvPr id="18" name="TextBox 18"/>
          <p:cNvSpPr txBox="1"/>
          <p:nvPr/>
        </p:nvSpPr>
        <p:spPr>
          <a:xfrm>
            <a:off x="1865199" y="5432612"/>
            <a:ext cx="5080744" cy="450850"/>
          </a:xfrm>
          <a:prstGeom prst="rect">
            <a:avLst/>
          </a:prstGeom>
        </p:spPr>
        <p:txBody>
          <a:bodyPr lIns="0" tIns="0" rIns="0" bIns="0" rtlCol="0" anchor="t">
            <a:spAutoFit/>
          </a:bodyPr>
          <a:lstStyle/>
          <a:p>
            <a:pPr algn="ctr">
              <a:lnSpc>
                <a:spcPts val="3500"/>
              </a:lnSpc>
            </a:pPr>
            <a:r>
              <a:rPr lang="en-US" sz="2500" b="1">
                <a:solidFill>
                  <a:srgbClr val="FFFFFF"/>
                </a:solidFill>
                <a:latin typeface="Poppins Bold"/>
                <a:ea typeface="Poppins Bold"/>
                <a:cs typeface="Poppins Bold"/>
                <a:sym typeface="Poppins Bold"/>
              </a:rPr>
              <a:t>Membangun Kepercayaan </a:t>
            </a:r>
          </a:p>
        </p:txBody>
      </p:sp>
      <p:sp>
        <p:nvSpPr>
          <p:cNvPr id="19" name="TextBox 19"/>
          <p:cNvSpPr txBox="1"/>
          <p:nvPr/>
        </p:nvSpPr>
        <p:spPr>
          <a:xfrm>
            <a:off x="1825027" y="6756820"/>
            <a:ext cx="5161088" cy="450850"/>
          </a:xfrm>
          <a:prstGeom prst="rect">
            <a:avLst/>
          </a:prstGeom>
        </p:spPr>
        <p:txBody>
          <a:bodyPr lIns="0" tIns="0" rIns="0" bIns="0" rtlCol="0" anchor="t">
            <a:spAutoFit/>
          </a:bodyPr>
          <a:lstStyle/>
          <a:p>
            <a:pPr algn="ctr">
              <a:lnSpc>
                <a:spcPts val="3500"/>
              </a:lnSpc>
            </a:pPr>
            <a:r>
              <a:rPr lang="en-US" sz="2500" b="1">
                <a:solidFill>
                  <a:srgbClr val="FFFFFF"/>
                </a:solidFill>
                <a:latin typeface="Poppins Bold"/>
                <a:ea typeface="Poppins Bold"/>
                <a:cs typeface="Poppins Bold"/>
                <a:sym typeface="Poppins Bold"/>
              </a:rPr>
              <a:t>Mendorong Partisipasi Aktif</a:t>
            </a:r>
          </a:p>
        </p:txBody>
      </p:sp>
      <p:sp>
        <p:nvSpPr>
          <p:cNvPr id="20" name="TextBox 20"/>
          <p:cNvSpPr txBox="1"/>
          <p:nvPr/>
        </p:nvSpPr>
        <p:spPr>
          <a:xfrm>
            <a:off x="1865199" y="8084268"/>
            <a:ext cx="5080744" cy="450850"/>
          </a:xfrm>
          <a:prstGeom prst="rect">
            <a:avLst/>
          </a:prstGeom>
        </p:spPr>
        <p:txBody>
          <a:bodyPr lIns="0" tIns="0" rIns="0" bIns="0" rtlCol="0" anchor="t">
            <a:spAutoFit/>
          </a:bodyPr>
          <a:lstStyle/>
          <a:p>
            <a:pPr algn="ctr">
              <a:lnSpc>
                <a:spcPts val="3500"/>
              </a:lnSpc>
            </a:pPr>
            <a:r>
              <a:rPr lang="en-US" sz="2500" b="1">
                <a:solidFill>
                  <a:srgbClr val="FFFFFF"/>
                </a:solidFill>
                <a:latin typeface="Poppins Bold"/>
                <a:ea typeface="Poppins Bold"/>
                <a:cs typeface="Poppins Bold"/>
                <a:sym typeface="Poppins Bold"/>
              </a:rPr>
              <a:t>Menghargai Keberagaman</a:t>
            </a:r>
          </a:p>
        </p:txBody>
      </p:sp>
      <p:sp>
        <p:nvSpPr>
          <p:cNvPr id="21" name="Freeform 21"/>
          <p:cNvSpPr/>
          <p:nvPr/>
        </p:nvSpPr>
        <p:spPr>
          <a:xfrm>
            <a:off x="1028700" y="1254447"/>
            <a:ext cx="2537195" cy="397494"/>
          </a:xfrm>
          <a:custGeom>
            <a:avLst/>
            <a:gdLst/>
            <a:ahLst/>
            <a:cxnLst/>
            <a:rect l="l" t="t" r="r" b="b"/>
            <a:pathLst>
              <a:path w="2537195" h="397494">
                <a:moveTo>
                  <a:pt x="0" y="0"/>
                </a:moveTo>
                <a:lnTo>
                  <a:pt x="2537195" y="0"/>
                </a:lnTo>
                <a:lnTo>
                  <a:pt x="2537195" y="397494"/>
                </a:lnTo>
                <a:lnTo>
                  <a:pt x="0" y="397494"/>
                </a:lnTo>
                <a:lnTo>
                  <a:pt x="0" y="0"/>
                </a:lnTo>
                <a:close/>
              </a:path>
            </a:pathLst>
          </a:custGeom>
          <a:blipFill>
            <a:blip r:embed="rId5">
              <a:extLst>
                <a:ext uri="{96DAC541-7B7A-43D3-8B79-37D633B846F1}">
                  <asvg:svgBlip xmlns:asvg="http://schemas.microsoft.com/office/drawing/2016/SVG/main" xmlns="" r:embed="rId6"/>
                </a:ext>
              </a:extLst>
            </a:blip>
            <a:stretch>
              <a:fillRect/>
            </a:stretch>
          </a:blipFill>
        </p:spPr>
      </p:sp>
      <p:sp>
        <p:nvSpPr>
          <p:cNvPr id="22" name="Freeform 22"/>
          <p:cNvSpPr/>
          <p:nvPr/>
        </p:nvSpPr>
        <p:spPr>
          <a:xfrm rot="5400000">
            <a:off x="8063633" y="1557067"/>
            <a:ext cx="808867" cy="1351867"/>
          </a:xfrm>
          <a:custGeom>
            <a:avLst/>
            <a:gdLst/>
            <a:ahLst/>
            <a:cxnLst/>
            <a:rect l="l" t="t" r="r" b="b"/>
            <a:pathLst>
              <a:path w="808867" h="1351867">
                <a:moveTo>
                  <a:pt x="0" y="0"/>
                </a:moveTo>
                <a:lnTo>
                  <a:pt x="808867" y="0"/>
                </a:lnTo>
                <a:lnTo>
                  <a:pt x="808867" y="1351867"/>
                </a:lnTo>
                <a:lnTo>
                  <a:pt x="0" y="1351867"/>
                </a:lnTo>
                <a:lnTo>
                  <a:pt x="0" y="0"/>
                </a:lnTo>
                <a:close/>
              </a:path>
            </a:pathLst>
          </a:custGeom>
          <a:blipFill>
            <a:blip r:embed="rId7">
              <a:extLst>
                <a:ext uri="{96DAC541-7B7A-43D3-8B79-37D633B846F1}">
                  <asvg:svgBlip xmlns:asvg="http://schemas.microsoft.com/office/drawing/2016/SVG/main" xmlns="" r:embed="rId8"/>
                </a:ext>
              </a:extLst>
            </a:blip>
            <a:stretch>
              <a:fillRect/>
            </a:stretch>
          </a:blipFill>
        </p:spPr>
      </p:sp>
      <p:grpSp>
        <p:nvGrpSpPr>
          <p:cNvPr id="23" name="Group 23"/>
          <p:cNvGrpSpPr/>
          <p:nvPr/>
        </p:nvGrpSpPr>
        <p:grpSpPr>
          <a:xfrm>
            <a:off x="13822089" y="1205907"/>
            <a:ext cx="3229596" cy="1245320"/>
            <a:chOff x="0" y="0"/>
            <a:chExt cx="4306129" cy="1660427"/>
          </a:xfrm>
        </p:grpSpPr>
        <p:sp>
          <p:nvSpPr>
            <p:cNvPr id="24" name="Freeform 24"/>
            <p:cNvSpPr/>
            <p:nvPr/>
          </p:nvSpPr>
          <p:spPr>
            <a:xfrm>
              <a:off x="1361395" y="0"/>
              <a:ext cx="1660427" cy="1660427"/>
            </a:xfrm>
            <a:custGeom>
              <a:avLst/>
              <a:gdLst/>
              <a:ahLst/>
              <a:cxnLst/>
              <a:rect l="l" t="t" r="r" b="b"/>
              <a:pathLst>
                <a:path w="1660427" h="1660427">
                  <a:moveTo>
                    <a:pt x="0" y="0"/>
                  </a:moveTo>
                  <a:lnTo>
                    <a:pt x="1660427" y="0"/>
                  </a:lnTo>
                  <a:lnTo>
                    <a:pt x="1660427" y="1660427"/>
                  </a:lnTo>
                  <a:lnTo>
                    <a:pt x="0" y="1660427"/>
                  </a:lnTo>
                  <a:lnTo>
                    <a:pt x="0" y="0"/>
                  </a:lnTo>
                  <a:close/>
                </a:path>
              </a:pathLst>
            </a:custGeom>
            <a:blipFill>
              <a:blip r:embed="rId9"/>
              <a:stretch>
                <a:fillRect/>
              </a:stretch>
            </a:blipFill>
          </p:spPr>
        </p:sp>
        <p:sp>
          <p:nvSpPr>
            <p:cNvPr id="25" name="Freeform 25"/>
            <p:cNvSpPr/>
            <p:nvPr/>
          </p:nvSpPr>
          <p:spPr>
            <a:xfrm>
              <a:off x="0" y="79553"/>
              <a:ext cx="1564289" cy="1564289"/>
            </a:xfrm>
            <a:custGeom>
              <a:avLst/>
              <a:gdLst/>
              <a:ahLst/>
              <a:cxnLst/>
              <a:rect l="l" t="t" r="r" b="b"/>
              <a:pathLst>
                <a:path w="1564289" h="1564289">
                  <a:moveTo>
                    <a:pt x="0" y="0"/>
                  </a:moveTo>
                  <a:lnTo>
                    <a:pt x="1564289" y="0"/>
                  </a:lnTo>
                  <a:lnTo>
                    <a:pt x="1564289" y="1564290"/>
                  </a:lnTo>
                  <a:lnTo>
                    <a:pt x="0" y="1564290"/>
                  </a:lnTo>
                  <a:lnTo>
                    <a:pt x="0" y="0"/>
                  </a:lnTo>
                  <a:close/>
                </a:path>
              </a:pathLst>
            </a:custGeom>
            <a:blipFill>
              <a:blip r:embed="rId10"/>
              <a:stretch>
                <a:fillRect/>
              </a:stretch>
            </a:blipFill>
          </p:spPr>
        </p:sp>
        <p:sp>
          <p:nvSpPr>
            <p:cNvPr id="26" name="Freeform 26"/>
            <p:cNvSpPr/>
            <p:nvPr/>
          </p:nvSpPr>
          <p:spPr>
            <a:xfrm>
              <a:off x="2804808" y="79553"/>
              <a:ext cx="1501320" cy="1501320"/>
            </a:xfrm>
            <a:custGeom>
              <a:avLst/>
              <a:gdLst/>
              <a:ahLst/>
              <a:cxnLst/>
              <a:rect l="l" t="t" r="r" b="b"/>
              <a:pathLst>
                <a:path w="1501320" h="1501320">
                  <a:moveTo>
                    <a:pt x="0" y="0"/>
                  </a:moveTo>
                  <a:lnTo>
                    <a:pt x="1501321" y="0"/>
                  </a:lnTo>
                  <a:lnTo>
                    <a:pt x="1501321" y="1501321"/>
                  </a:lnTo>
                  <a:lnTo>
                    <a:pt x="0" y="1501321"/>
                  </a:lnTo>
                  <a:lnTo>
                    <a:pt x="0" y="0"/>
                  </a:lnTo>
                  <a:close/>
                </a:path>
              </a:pathLst>
            </a:custGeom>
            <a:blipFill>
              <a:blip r:embed="rId11"/>
              <a:stretch>
                <a:fillRect/>
              </a:stretch>
            </a:blipFill>
          </p:spPr>
        </p:sp>
      </p:gr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10777129" y="4751927"/>
            <a:ext cx="9044466" cy="4317149"/>
            <a:chOff x="0" y="0"/>
            <a:chExt cx="1463364" cy="698500"/>
          </a:xfrm>
        </p:grpSpPr>
        <p:sp>
          <p:nvSpPr>
            <p:cNvPr id="3" name="Freeform 3"/>
            <p:cNvSpPr/>
            <p:nvPr/>
          </p:nvSpPr>
          <p:spPr>
            <a:xfrm>
              <a:off x="0" y="0"/>
              <a:ext cx="1463364" cy="698500"/>
            </a:xfrm>
            <a:custGeom>
              <a:avLst/>
              <a:gdLst/>
              <a:ahLst/>
              <a:cxnLst/>
              <a:rect l="l" t="t" r="r" b="b"/>
              <a:pathLst>
                <a:path w="1463364" h="698500">
                  <a:moveTo>
                    <a:pt x="1463364" y="349250"/>
                  </a:moveTo>
                  <a:lnTo>
                    <a:pt x="1260164" y="698500"/>
                  </a:lnTo>
                  <a:lnTo>
                    <a:pt x="203200" y="698500"/>
                  </a:lnTo>
                  <a:lnTo>
                    <a:pt x="0" y="349250"/>
                  </a:lnTo>
                  <a:lnTo>
                    <a:pt x="203200" y="0"/>
                  </a:lnTo>
                  <a:lnTo>
                    <a:pt x="1260164" y="0"/>
                  </a:lnTo>
                  <a:lnTo>
                    <a:pt x="1463364" y="349250"/>
                  </a:lnTo>
                  <a:close/>
                </a:path>
              </a:pathLst>
            </a:custGeom>
            <a:blipFill>
              <a:blip r:embed="rId2"/>
              <a:stretch>
                <a:fillRect t="-19789" b="-19789"/>
              </a:stretch>
            </a:blipFill>
          </p:spPr>
        </p:sp>
      </p:grpSp>
      <p:sp>
        <p:nvSpPr>
          <p:cNvPr id="4" name="Freeform 4"/>
          <p:cNvSpPr/>
          <p:nvPr/>
        </p:nvSpPr>
        <p:spPr>
          <a:xfrm flipH="1" flipV="1">
            <a:off x="10343809" y="-210191"/>
            <a:ext cx="8166751" cy="4695882"/>
          </a:xfrm>
          <a:custGeom>
            <a:avLst/>
            <a:gdLst/>
            <a:ahLst/>
            <a:cxnLst/>
            <a:rect l="l" t="t" r="r" b="b"/>
            <a:pathLst>
              <a:path w="8166751" h="4695882">
                <a:moveTo>
                  <a:pt x="8166751" y="4695882"/>
                </a:moveTo>
                <a:lnTo>
                  <a:pt x="0" y="4695882"/>
                </a:lnTo>
                <a:lnTo>
                  <a:pt x="0" y="0"/>
                </a:lnTo>
                <a:lnTo>
                  <a:pt x="8166751" y="0"/>
                </a:lnTo>
                <a:lnTo>
                  <a:pt x="8166751" y="4695882"/>
                </a:lnTo>
                <a:close/>
              </a:path>
            </a:pathLst>
          </a:custGeom>
          <a:blipFill>
            <a:blip r:embed="rId3"/>
            <a:stretch>
              <a:fillRect/>
            </a:stretch>
          </a:blipFill>
        </p:spPr>
      </p:sp>
      <p:sp>
        <p:nvSpPr>
          <p:cNvPr id="5" name="TextBox 5"/>
          <p:cNvSpPr txBox="1"/>
          <p:nvPr/>
        </p:nvSpPr>
        <p:spPr>
          <a:xfrm>
            <a:off x="1028700" y="2835508"/>
            <a:ext cx="14654566" cy="1916418"/>
          </a:xfrm>
          <a:prstGeom prst="rect">
            <a:avLst/>
          </a:prstGeom>
        </p:spPr>
        <p:txBody>
          <a:bodyPr lIns="0" tIns="0" rIns="0" bIns="0" rtlCol="0" anchor="t">
            <a:spAutoFit/>
          </a:bodyPr>
          <a:lstStyle/>
          <a:p>
            <a:pPr algn="l">
              <a:lnSpc>
                <a:spcPts val="7109"/>
              </a:lnSpc>
            </a:pPr>
            <a:r>
              <a:rPr lang="en-US" sz="8999" b="1" spc="-44">
                <a:solidFill>
                  <a:srgbClr val="13A221"/>
                </a:solidFill>
                <a:latin typeface="Proxima Nova Condensed Heavy"/>
                <a:ea typeface="Proxima Nova Condensed Heavy"/>
                <a:cs typeface="Proxima Nova Condensed Heavy"/>
                <a:sym typeface="Proxima Nova Condensed Heavy"/>
              </a:rPr>
              <a:t>KEPEMIMPINAN DAN</a:t>
            </a:r>
            <a:r>
              <a:rPr lang="en-US" sz="8999" b="1" spc="-44">
                <a:solidFill>
                  <a:srgbClr val="2E2E30"/>
                </a:solidFill>
                <a:latin typeface="Proxima Nova Condensed Heavy"/>
                <a:ea typeface="Proxima Nova Condensed Heavy"/>
                <a:cs typeface="Proxima Nova Condensed Heavy"/>
                <a:sym typeface="Proxima Nova Condensed Heavy"/>
              </a:rPr>
              <a:t> PENGAMBILAN KEPUTUSAN</a:t>
            </a:r>
          </a:p>
        </p:txBody>
      </p:sp>
      <p:sp>
        <p:nvSpPr>
          <p:cNvPr id="6" name="TextBox 6"/>
          <p:cNvSpPr txBox="1"/>
          <p:nvPr/>
        </p:nvSpPr>
        <p:spPr>
          <a:xfrm>
            <a:off x="1028700" y="4729276"/>
            <a:ext cx="9087382" cy="4276725"/>
          </a:xfrm>
          <a:prstGeom prst="rect">
            <a:avLst/>
          </a:prstGeom>
        </p:spPr>
        <p:txBody>
          <a:bodyPr lIns="0" tIns="0" rIns="0" bIns="0" rtlCol="0" anchor="t">
            <a:spAutoFit/>
          </a:bodyPr>
          <a:lstStyle/>
          <a:p>
            <a:pPr algn="just">
              <a:lnSpc>
                <a:spcPts val="4200"/>
              </a:lnSpc>
            </a:pPr>
            <a:r>
              <a:rPr lang="en-US" sz="3000" b="1">
                <a:solidFill>
                  <a:srgbClr val="000000"/>
                </a:solidFill>
                <a:latin typeface="Poppins Semi-Bold"/>
                <a:ea typeface="Poppins Semi-Bold"/>
                <a:cs typeface="Poppins Semi-Bold"/>
                <a:sym typeface="Poppins Semi-Bold"/>
              </a:rPr>
              <a:t>Kepemimpinan dan pengambilan keputusan saling berkaitan karena kemampuan mengambil keputusan yang tepat mencerminkan kualitas seorang pemimpin. Pemimpin yang efektif harus mampu menganalisis situasi, mempertimbangkan berbagai sudut pandang, serta mengambil keputusan yang cepat namun bijaksana.</a:t>
            </a:r>
          </a:p>
        </p:txBody>
      </p:sp>
      <p:sp>
        <p:nvSpPr>
          <p:cNvPr id="7" name="Freeform 7"/>
          <p:cNvSpPr/>
          <p:nvPr/>
        </p:nvSpPr>
        <p:spPr>
          <a:xfrm rot="-10800000" flipH="1" flipV="1">
            <a:off x="11423168" y="2067379"/>
            <a:ext cx="1906245" cy="645741"/>
          </a:xfrm>
          <a:custGeom>
            <a:avLst/>
            <a:gdLst/>
            <a:ahLst/>
            <a:cxnLst/>
            <a:rect l="l" t="t" r="r" b="b"/>
            <a:pathLst>
              <a:path w="1906245" h="645741">
                <a:moveTo>
                  <a:pt x="1906245" y="645740"/>
                </a:moveTo>
                <a:lnTo>
                  <a:pt x="0" y="645740"/>
                </a:lnTo>
                <a:lnTo>
                  <a:pt x="0" y="0"/>
                </a:lnTo>
                <a:lnTo>
                  <a:pt x="1906245" y="0"/>
                </a:lnTo>
                <a:lnTo>
                  <a:pt x="1906245" y="645740"/>
                </a:lnTo>
                <a:close/>
              </a:path>
            </a:pathLst>
          </a:custGeom>
          <a:blipFill>
            <a:blip r:embed="rId4">
              <a:extLst>
                <a:ext uri="{96DAC541-7B7A-43D3-8B79-37D633B846F1}">
                  <asvg:svgBlip xmlns:asvg="http://schemas.microsoft.com/office/drawing/2016/SVG/main" xmlns="" r:embed="rId5"/>
                </a:ext>
              </a:extLst>
            </a:blip>
            <a:stretch>
              <a:fillRect/>
            </a:stretch>
          </a:blipFill>
        </p:spPr>
      </p:sp>
      <p:grpSp>
        <p:nvGrpSpPr>
          <p:cNvPr id="8" name="Group 8"/>
          <p:cNvGrpSpPr/>
          <p:nvPr/>
        </p:nvGrpSpPr>
        <p:grpSpPr>
          <a:xfrm>
            <a:off x="1028700" y="1028700"/>
            <a:ext cx="3229596" cy="1208193"/>
            <a:chOff x="0" y="0"/>
            <a:chExt cx="4306129" cy="1610924"/>
          </a:xfrm>
        </p:grpSpPr>
        <p:sp>
          <p:nvSpPr>
            <p:cNvPr id="9" name="Freeform 9"/>
            <p:cNvSpPr/>
            <p:nvPr/>
          </p:nvSpPr>
          <p:spPr>
            <a:xfrm>
              <a:off x="1361395" y="0"/>
              <a:ext cx="1660427" cy="1610924"/>
            </a:xfrm>
            <a:custGeom>
              <a:avLst/>
              <a:gdLst/>
              <a:ahLst/>
              <a:cxnLst/>
              <a:rect l="l" t="t" r="r" b="b"/>
              <a:pathLst>
                <a:path w="1660427" h="1610924">
                  <a:moveTo>
                    <a:pt x="0" y="0"/>
                  </a:moveTo>
                  <a:lnTo>
                    <a:pt x="1660427" y="0"/>
                  </a:lnTo>
                  <a:lnTo>
                    <a:pt x="1660427" y="1610924"/>
                  </a:lnTo>
                  <a:lnTo>
                    <a:pt x="0" y="1610924"/>
                  </a:lnTo>
                  <a:lnTo>
                    <a:pt x="0" y="0"/>
                  </a:lnTo>
                  <a:close/>
                </a:path>
              </a:pathLst>
            </a:custGeom>
            <a:blipFill>
              <a:blip r:embed="rId6"/>
              <a:stretch>
                <a:fillRect t="-1536" b="-1536"/>
              </a:stretch>
            </a:blipFill>
          </p:spPr>
        </p:sp>
        <p:sp>
          <p:nvSpPr>
            <p:cNvPr id="10" name="Freeform 10"/>
            <p:cNvSpPr/>
            <p:nvPr/>
          </p:nvSpPr>
          <p:spPr>
            <a:xfrm>
              <a:off x="0" y="77182"/>
              <a:ext cx="1564289" cy="1517652"/>
            </a:xfrm>
            <a:custGeom>
              <a:avLst/>
              <a:gdLst/>
              <a:ahLst/>
              <a:cxnLst/>
              <a:rect l="l" t="t" r="r" b="b"/>
              <a:pathLst>
                <a:path w="1564289" h="1517652">
                  <a:moveTo>
                    <a:pt x="0" y="0"/>
                  </a:moveTo>
                  <a:lnTo>
                    <a:pt x="1564289" y="0"/>
                  </a:lnTo>
                  <a:lnTo>
                    <a:pt x="1564289" y="1517652"/>
                  </a:lnTo>
                  <a:lnTo>
                    <a:pt x="0" y="1517652"/>
                  </a:lnTo>
                  <a:lnTo>
                    <a:pt x="0" y="0"/>
                  </a:lnTo>
                  <a:close/>
                </a:path>
              </a:pathLst>
            </a:custGeom>
            <a:blipFill>
              <a:blip r:embed="rId7"/>
              <a:stretch>
                <a:fillRect t="-1536" b="-1536"/>
              </a:stretch>
            </a:blipFill>
          </p:spPr>
        </p:sp>
        <p:sp>
          <p:nvSpPr>
            <p:cNvPr id="11" name="Freeform 11"/>
            <p:cNvSpPr/>
            <p:nvPr/>
          </p:nvSpPr>
          <p:spPr>
            <a:xfrm>
              <a:off x="2804808" y="77182"/>
              <a:ext cx="1501320" cy="1456560"/>
            </a:xfrm>
            <a:custGeom>
              <a:avLst/>
              <a:gdLst/>
              <a:ahLst/>
              <a:cxnLst/>
              <a:rect l="l" t="t" r="r" b="b"/>
              <a:pathLst>
                <a:path w="1501320" h="1456560">
                  <a:moveTo>
                    <a:pt x="0" y="0"/>
                  </a:moveTo>
                  <a:lnTo>
                    <a:pt x="1501321" y="0"/>
                  </a:lnTo>
                  <a:lnTo>
                    <a:pt x="1501321" y="1456560"/>
                  </a:lnTo>
                  <a:lnTo>
                    <a:pt x="0" y="1456560"/>
                  </a:lnTo>
                  <a:lnTo>
                    <a:pt x="0" y="0"/>
                  </a:lnTo>
                  <a:close/>
                </a:path>
              </a:pathLst>
            </a:custGeom>
            <a:blipFill>
              <a:blip r:embed="rId8"/>
              <a:stretch>
                <a:fillRect t="-1536" b="-1536"/>
              </a:stretch>
            </a:blipFill>
          </p:spPr>
        </p:sp>
      </p:gr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6394704" y="2630202"/>
            <a:ext cx="10864596" cy="1864982"/>
          </a:xfrm>
          <a:prstGeom prst="rect">
            <a:avLst/>
          </a:prstGeom>
        </p:spPr>
        <p:txBody>
          <a:bodyPr lIns="0" tIns="0" rIns="0" bIns="0" rtlCol="0" anchor="t">
            <a:spAutoFit/>
          </a:bodyPr>
          <a:lstStyle/>
          <a:p>
            <a:pPr algn="r">
              <a:lnSpc>
                <a:spcPts val="6839"/>
              </a:lnSpc>
            </a:pPr>
            <a:r>
              <a:rPr lang="en-US" sz="8999" b="1" spc="-44">
                <a:solidFill>
                  <a:srgbClr val="2E2E30"/>
                </a:solidFill>
                <a:latin typeface="Proxima Nova Condensed Heavy"/>
                <a:ea typeface="Proxima Nova Condensed Heavy"/>
                <a:cs typeface="Proxima Nova Condensed Heavy"/>
                <a:sym typeface="Proxima Nova Condensed Heavy"/>
              </a:rPr>
              <a:t>KEPEMIMPINAN ETIS </a:t>
            </a:r>
            <a:r>
              <a:rPr lang="en-US" sz="8999" b="1" spc="-44">
                <a:solidFill>
                  <a:srgbClr val="AB1C24"/>
                </a:solidFill>
                <a:latin typeface="Proxima Nova Condensed Heavy"/>
                <a:ea typeface="Proxima Nova Condensed Heavy"/>
                <a:cs typeface="Proxima Nova Condensed Heavy"/>
                <a:sym typeface="Proxima Nova Condensed Heavy"/>
              </a:rPr>
              <a:t>DAN BERINTEGRITAS</a:t>
            </a:r>
          </a:p>
        </p:txBody>
      </p:sp>
      <p:grpSp>
        <p:nvGrpSpPr>
          <p:cNvPr id="3" name="Group 3"/>
          <p:cNvGrpSpPr/>
          <p:nvPr/>
        </p:nvGrpSpPr>
        <p:grpSpPr>
          <a:xfrm>
            <a:off x="-3790535" y="1479046"/>
            <a:ext cx="10416184" cy="7627757"/>
            <a:chOff x="0" y="0"/>
            <a:chExt cx="1190068" cy="871485"/>
          </a:xfrm>
        </p:grpSpPr>
        <p:sp>
          <p:nvSpPr>
            <p:cNvPr id="4" name="Freeform 4"/>
            <p:cNvSpPr/>
            <p:nvPr/>
          </p:nvSpPr>
          <p:spPr>
            <a:xfrm>
              <a:off x="0" y="0"/>
              <a:ext cx="1190068" cy="871485"/>
            </a:xfrm>
            <a:custGeom>
              <a:avLst/>
              <a:gdLst/>
              <a:ahLst/>
              <a:cxnLst/>
              <a:rect l="l" t="t" r="r" b="b"/>
              <a:pathLst>
                <a:path w="1190068" h="871485">
                  <a:moveTo>
                    <a:pt x="986868" y="0"/>
                  </a:moveTo>
                  <a:lnTo>
                    <a:pt x="0" y="0"/>
                  </a:lnTo>
                  <a:lnTo>
                    <a:pt x="203200" y="871485"/>
                  </a:lnTo>
                  <a:lnTo>
                    <a:pt x="1190068" y="871485"/>
                  </a:lnTo>
                  <a:lnTo>
                    <a:pt x="986868" y="0"/>
                  </a:lnTo>
                  <a:close/>
                </a:path>
              </a:pathLst>
            </a:custGeom>
            <a:blipFill>
              <a:blip r:embed="rId2"/>
              <a:stretch>
                <a:fillRect l="-2554" r="-7359"/>
              </a:stretch>
            </a:blipFill>
          </p:spPr>
        </p:sp>
      </p:grpSp>
      <p:sp>
        <p:nvSpPr>
          <p:cNvPr id="5" name="TextBox 5"/>
          <p:cNvSpPr txBox="1"/>
          <p:nvPr/>
        </p:nvSpPr>
        <p:spPr>
          <a:xfrm>
            <a:off x="7441054" y="4296677"/>
            <a:ext cx="9818246" cy="4810125"/>
          </a:xfrm>
          <a:prstGeom prst="rect">
            <a:avLst/>
          </a:prstGeom>
        </p:spPr>
        <p:txBody>
          <a:bodyPr lIns="0" tIns="0" rIns="0" bIns="0" rtlCol="0" anchor="t">
            <a:spAutoFit/>
          </a:bodyPr>
          <a:lstStyle/>
          <a:p>
            <a:pPr algn="just">
              <a:lnSpc>
                <a:spcPts val="4200"/>
              </a:lnSpc>
            </a:pPr>
            <a:r>
              <a:rPr lang="en-US" sz="3000" b="1">
                <a:solidFill>
                  <a:srgbClr val="000000"/>
                </a:solidFill>
                <a:latin typeface="Poppins Semi-Bold"/>
                <a:ea typeface="Poppins Semi-Bold"/>
                <a:cs typeface="Poppins Semi-Bold"/>
                <a:sym typeface="Poppins Semi-Bold"/>
              </a:rPr>
              <a:t>Kepemimpinan etis dan berintegritas merupakan fondasi utama dalam membangun kepercayaan dan kredibilitas dalam sebuah organisasi. Pemimpin yang beretika selalu menjunjung tinggi kejujuran, keadilan, serta tanggung jawab moral dalam setiap tindakan dan keputusan yang diambil. Integritas membuat seorang pemimpin konsisten antara ucapan dan perbuatannya, sehingga menjadi teladan bagi anggota tim.</a:t>
            </a:r>
          </a:p>
        </p:txBody>
      </p:sp>
      <p:sp>
        <p:nvSpPr>
          <p:cNvPr id="6" name="Freeform 6"/>
          <p:cNvSpPr/>
          <p:nvPr/>
        </p:nvSpPr>
        <p:spPr>
          <a:xfrm flipH="1">
            <a:off x="14610722" y="2059980"/>
            <a:ext cx="2537195" cy="397494"/>
          </a:xfrm>
          <a:custGeom>
            <a:avLst/>
            <a:gdLst/>
            <a:ahLst/>
            <a:cxnLst/>
            <a:rect l="l" t="t" r="r" b="b"/>
            <a:pathLst>
              <a:path w="2537195" h="397494">
                <a:moveTo>
                  <a:pt x="2537195" y="0"/>
                </a:moveTo>
                <a:lnTo>
                  <a:pt x="0" y="0"/>
                </a:lnTo>
                <a:lnTo>
                  <a:pt x="0" y="397494"/>
                </a:lnTo>
                <a:lnTo>
                  <a:pt x="2537195" y="397494"/>
                </a:lnTo>
                <a:lnTo>
                  <a:pt x="2537195" y="0"/>
                </a:lnTo>
                <a:close/>
              </a:path>
            </a:pathLst>
          </a:custGeom>
          <a:blipFill>
            <a:blip r:embed="rId3">
              <a:extLst>
                <a:ext uri="{96DAC541-7B7A-43D3-8B79-37D633B846F1}">
                  <asvg:svgBlip xmlns:asvg="http://schemas.microsoft.com/office/drawing/2016/SVG/main" xmlns="" r:embed="rId4"/>
                </a:ext>
              </a:extLst>
            </a:blip>
            <a:stretch>
              <a:fillRect/>
            </a:stretch>
          </a:blipFill>
        </p:spPr>
      </p:sp>
      <p:sp>
        <p:nvSpPr>
          <p:cNvPr id="7" name="Freeform 7"/>
          <p:cNvSpPr/>
          <p:nvPr/>
        </p:nvSpPr>
        <p:spPr>
          <a:xfrm>
            <a:off x="-182078" y="688980"/>
            <a:ext cx="1925440" cy="679440"/>
          </a:xfrm>
          <a:custGeom>
            <a:avLst/>
            <a:gdLst/>
            <a:ahLst/>
            <a:cxnLst/>
            <a:rect l="l" t="t" r="r" b="b"/>
            <a:pathLst>
              <a:path w="1925440" h="679440">
                <a:moveTo>
                  <a:pt x="0" y="0"/>
                </a:moveTo>
                <a:lnTo>
                  <a:pt x="1925440" y="0"/>
                </a:lnTo>
                <a:lnTo>
                  <a:pt x="1925440" y="679440"/>
                </a:lnTo>
                <a:lnTo>
                  <a:pt x="0" y="679440"/>
                </a:lnTo>
                <a:lnTo>
                  <a:pt x="0" y="0"/>
                </a:lnTo>
                <a:close/>
              </a:path>
            </a:pathLst>
          </a:custGeom>
          <a:blipFill>
            <a:blip r:embed="rId5">
              <a:extLst>
                <a:ext uri="{96DAC541-7B7A-43D3-8B79-37D633B846F1}">
                  <asvg:svgBlip xmlns:asvg="http://schemas.microsoft.com/office/drawing/2016/SVG/main" xmlns="" r:embed="rId6"/>
                </a:ext>
              </a:extLst>
            </a:blip>
            <a:stretch>
              <a:fillRect b="-65426"/>
            </a:stretch>
          </a:blipFill>
        </p:spPr>
      </p:sp>
      <p:grpSp>
        <p:nvGrpSpPr>
          <p:cNvPr id="8" name="Group 8"/>
          <p:cNvGrpSpPr/>
          <p:nvPr/>
        </p:nvGrpSpPr>
        <p:grpSpPr>
          <a:xfrm>
            <a:off x="7306179" y="406040"/>
            <a:ext cx="3229596" cy="1245320"/>
            <a:chOff x="0" y="0"/>
            <a:chExt cx="4306129" cy="1660427"/>
          </a:xfrm>
        </p:grpSpPr>
        <p:sp>
          <p:nvSpPr>
            <p:cNvPr id="9" name="Freeform 9"/>
            <p:cNvSpPr/>
            <p:nvPr/>
          </p:nvSpPr>
          <p:spPr>
            <a:xfrm>
              <a:off x="1361395" y="0"/>
              <a:ext cx="1660427" cy="1660427"/>
            </a:xfrm>
            <a:custGeom>
              <a:avLst/>
              <a:gdLst/>
              <a:ahLst/>
              <a:cxnLst/>
              <a:rect l="l" t="t" r="r" b="b"/>
              <a:pathLst>
                <a:path w="1660427" h="1660427">
                  <a:moveTo>
                    <a:pt x="0" y="0"/>
                  </a:moveTo>
                  <a:lnTo>
                    <a:pt x="1660427" y="0"/>
                  </a:lnTo>
                  <a:lnTo>
                    <a:pt x="1660427" y="1660427"/>
                  </a:lnTo>
                  <a:lnTo>
                    <a:pt x="0" y="1660427"/>
                  </a:lnTo>
                  <a:lnTo>
                    <a:pt x="0" y="0"/>
                  </a:lnTo>
                  <a:close/>
                </a:path>
              </a:pathLst>
            </a:custGeom>
            <a:blipFill>
              <a:blip r:embed="rId7"/>
              <a:stretch>
                <a:fillRect/>
              </a:stretch>
            </a:blipFill>
          </p:spPr>
        </p:sp>
        <p:sp>
          <p:nvSpPr>
            <p:cNvPr id="10" name="Freeform 10"/>
            <p:cNvSpPr/>
            <p:nvPr/>
          </p:nvSpPr>
          <p:spPr>
            <a:xfrm>
              <a:off x="0" y="79553"/>
              <a:ext cx="1564289" cy="1564289"/>
            </a:xfrm>
            <a:custGeom>
              <a:avLst/>
              <a:gdLst/>
              <a:ahLst/>
              <a:cxnLst/>
              <a:rect l="l" t="t" r="r" b="b"/>
              <a:pathLst>
                <a:path w="1564289" h="1564289">
                  <a:moveTo>
                    <a:pt x="0" y="0"/>
                  </a:moveTo>
                  <a:lnTo>
                    <a:pt x="1564289" y="0"/>
                  </a:lnTo>
                  <a:lnTo>
                    <a:pt x="1564289" y="1564290"/>
                  </a:lnTo>
                  <a:lnTo>
                    <a:pt x="0" y="1564290"/>
                  </a:lnTo>
                  <a:lnTo>
                    <a:pt x="0" y="0"/>
                  </a:lnTo>
                  <a:close/>
                </a:path>
              </a:pathLst>
            </a:custGeom>
            <a:blipFill>
              <a:blip r:embed="rId8"/>
              <a:stretch>
                <a:fillRect/>
              </a:stretch>
            </a:blipFill>
          </p:spPr>
        </p:sp>
        <p:sp>
          <p:nvSpPr>
            <p:cNvPr id="11" name="Freeform 11"/>
            <p:cNvSpPr/>
            <p:nvPr/>
          </p:nvSpPr>
          <p:spPr>
            <a:xfrm>
              <a:off x="2804808" y="79553"/>
              <a:ext cx="1501320" cy="1501320"/>
            </a:xfrm>
            <a:custGeom>
              <a:avLst/>
              <a:gdLst/>
              <a:ahLst/>
              <a:cxnLst/>
              <a:rect l="l" t="t" r="r" b="b"/>
              <a:pathLst>
                <a:path w="1501320" h="1501320">
                  <a:moveTo>
                    <a:pt x="0" y="0"/>
                  </a:moveTo>
                  <a:lnTo>
                    <a:pt x="1501321" y="0"/>
                  </a:lnTo>
                  <a:lnTo>
                    <a:pt x="1501321" y="1501321"/>
                  </a:lnTo>
                  <a:lnTo>
                    <a:pt x="0" y="1501321"/>
                  </a:lnTo>
                  <a:lnTo>
                    <a:pt x="0" y="0"/>
                  </a:lnTo>
                  <a:close/>
                </a:path>
              </a:pathLst>
            </a:custGeom>
            <a:blipFill>
              <a:blip r:embed="rId9"/>
              <a:stretch>
                <a:fillRect/>
              </a:stretch>
            </a:blipFill>
          </p:spPr>
        </p:sp>
      </p:gr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flipV="1">
            <a:off x="-171532" y="-159720"/>
            <a:ext cx="5553194" cy="4113991"/>
          </a:xfrm>
          <a:custGeom>
            <a:avLst/>
            <a:gdLst/>
            <a:ahLst/>
            <a:cxnLst/>
            <a:rect l="l" t="t" r="r" b="b"/>
            <a:pathLst>
              <a:path w="5553194" h="4113991">
                <a:moveTo>
                  <a:pt x="0" y="4113991"/>
                </a:moveTo>
                <a:lnTo>
                  <a:pt x="5553194" y="4113991"/>
                </a:lnTo>
                <a:lnTo>
                  <a:pt x="5553194" y="0"/>
                </a:lnTo>
                <a:lnTo>
                  <a:pt x="0" y="0"/>
                </a:lnTo>
                <a:lnTo>
                  <a:pt x="0" y="4113991"/>
                </a:lnTo>
                <a:close/>
              </a:path>
            </a:pathLst>
          </a:custGeom>
          <a:blipFill>
            <a:blip r:embed="rId2"/>
            <a:stretch>
              <a:fillRect/>
            </a:stretch>
          </a:blipFill>
        </p:spPr>
      </p:sp>
      <p:sp>
        <p:nvSpPr>
          <p:cNvPr id="3" name="Freeform 3"/>
          <p:cNvSpPr/>
          <p:nvPr/>
        </p:nvSpPr>
        <p:spPr>
          <a:xfrm flipH="1" flipV="1">
            <a:off x="12936771" y="-159720"/>
            <a:ext cx="5553194" cy="4113991"/>
          </a:xfrm>
          <a:custGeom>
            <a:avLst/>
            <a:gdLst/>
            <a:ahLst/>
            <a:cxnLst/>
            <a:rect l="l" t="t" r="r" b="b"/>
            <a:pathLst>
              <a:path w="5553194" h="4113991">
                <a:moveTo>
                  <a:pt x="5553194" y="4113991"/>
                </a:moveTo>
                <a:lnTo>
                  <a:pt x="0" y="4113991"/>
                </a:lnTo>
                <a:lnTo>
                  <a:pt x="0" y="0"/>
                </a:lnTo>
                <a:lnTo>
                  <a:pt x="5553194" y="0"/>
                </a:lnTo>
                <a:lnTo>
                  <a:pt x="5553194" y="4113991"/>
                </a:lnTo>
                <a:close/>
              </a:path>
            </a:pathLst>
          </a:custGeom>
          <a:blipFill>
            <a:blip r:embed="rId2"/>
            <a:stretch>
              <a:fillRect/>
            </a:stretch>
          </a:blipFill>
        </p:spPr>
      </p:sp>
      <p:sp>
        <p:nvSpPr>
          <p:cNvPr id="4" name="TextBox 4"/>
          <p:cNvSpPr txBox="1"/>
          <p:nvPr/>
        </p:nvSpPr>
        <p:spPr>
          <a:xfrm>
            <a:off x="1434535" y="2958147"/>
            <a:ext cx="15418930" cy="1916418"/>
          </a:xfrm>
          <a:prstGeom prst="rect">
            <a:avLst/>
          </a:prstGeom>
        </p:spPr>
        <p:txBody>
          <a:bodyPr lIns="0" tIns="0" rIns="0" bIns="0" rtlCol="0" anchor="t">
            <a:spAutoFit/>
          </a:bodyPr>
          <a:lstStyle/>
          <a:p>
            <a:pPr algn="ctr">
              <a:lnSpc>
                <a:spcPts val="7109"/>
              </a:lnSpc>
            </a:pPr>
            <a:r>
              <a:rPr lang="en-US" sz="8999" b="1" spc="-44">
                <a:solidFill>
                  <a:srgbClr val="13A221"/>
                </a:solidFill>
                <a:latin typeface="Proxima Nova Condensed Heavy"/>
                <a:ea typeface="Proxima Nova Condensed Heavy"/>
                <a:cs typeface="Proxima Nova Condensed Heavy"/>
                <a:sym typeface="Proxima Nova Condensed Heavy"/>
              </a:rPr>
              <a:t>KEPEMIMPINAN DAN</a:t>
            </a:r>
            <a:r>
              <a:rPr lang="en-US" sz="8999" b="1" spc="-44">
                <a:solidFill>
                  <a:srgbClr val="2E2E30"/>
                </a:solidFill>
                <a:latin typeface="Proxima Nova Condensed Heavy"/>
                <a:ea typeface="Proxima Nova Condensed Heavy"/>
                <a:cs typeface="Proxima Nova Condensed Heavy"/>
                <a:sym typeface="Proxima Nova Condensed Heavy"/>
              </a:rPr>
              <a:t> KENYAMANAN ANGGOTA</a:t>
            </a:r>
          </a:p>
        </p:txBody>
      </p:sp>
      <p:grpSp>
        <p:nvGrpSpPr>
          <p:cNvPr id="5" name="Group 5"/>
          <p:cNvGrpSpPr/>
          <p:nvPr/>
        </p:nvGrpSpPr>
        <p:grpSpPr>
          <a:xfrm>
            <a:off x="-305438" y="8515126"/>
            <a:ext cx="18898875" cy="2183746"/>
            <a:chOff x="0" y="0"/>
            <a:chExt cx="4977482" cy="575143"/>
          </a:xfrm>
        </p:grpSpPr>
        <p:sp>
          <p:nvSpPr>
            <p:cNvPr id="6" name="Freeform 6"/>
            <p:cNvSpPr/>
            <p:nvPr/>
          </p:nvSpPr>
          <p:spPr>
            <a:xfrm>
              <a:off x="0" y="0"/>
              <a:ext cx="4977481" cy="575143"/>
            </a:xfrm>
            <a:custGeom>
              <a:avLst/>
              <a:gdLst/>
              <a:ahLst/>
              <a:cxnLst/>
              <a:rect l="l" t="t" r="r" b="b"/>
              <a:pathLst>
                <a:path w="4977481" h="575143">
                  <a:moveTo>
                    <a:pt x="0" y="0"/>
                  </a:moveTo>
                  <a:lnTo>
                    <a:pt x="4977481" y="0"/>
                  </a:lnTo>
                  <a:lnTo>
                    <a:pt x="4977481" y="575143"/>
                  </a:lnTo>
                  <a:lnTo>
                    <a:pt x="0" y="575143"/>
                  </a:lnTo>
                  <a:close/>
                </a:path>
              </a:pathLst>
            </a:custGeom>
            <a:solidFill>
              <a:srgbClr val="2E2E30"/>
            </a:solidFill>
          </p:spPr>
        </p:sp>
        <p:sp>
          <p:nvSpPr>
            <p:cNvPr id="7" name="TextBox 7"/>
            <p:cNvSpPr txBox="1"/>
            <p:nvPr/>
          </p:nvSpPr>
          <p:spPr>
            <a:xfrm>
              <a:off x="0" y="-66675"/>
              <a:ext cx="4977482" cy="641818"/>
            </a:xfrm>
            <a:prstGeom prst="rect">
              <a:avLst/>
            </a:prstGeom>
          </p:spPr>
          <p:txBody>
            <a:bodyPr lIns="50800" tIns="50800" rIns="50800" bIns="50800" rtlCol="0" anchor="ctr"/>
            <a:lstStyle/>
            <a:p>
              <a:pPr algn="ctr">
                <a:lnSpc>
                  <a:spcPts val="3640"/>
                </a:lnSpc>
              </a:pPr>
              <a:endParaRPr/>
            </a:p>
          </p:txBody>
        </p:sp>
      </p:grpSp>
      <p:grpSp>
        <p:nvGrpSpPr>
          <p:cNvPr id="8" name="Group 8"/>
          <p:cNvGrpSpPr/>
          <p:nvPr/>
        </p:nvGrpSpPr>
        <p:grpSpPr>
          <a:xfrm>
            <a:off x="1028700" y="4874565"/>
            <a:ext cx="4856097" cy="4383735"/>
            <a:chOff x="0" y="0"/>
            <a:chExt cx="1278972" cy="1154564"/>
          </a:xfrm>
        </p:grpSpPr>
        <p:sp>
          <p:nvSpPr>
            <p:cNvPr id="9" name="Freeform 9"/>
            <p:cNvSpPr/>
            <p:nvPr/>
          </p:nvSpPr>
          <p:spPr>
            <a:xfrm>
              <a:off x="0" y="0"/>
              <a:ext cx="1278972" cy="1154564"/>
            </a:xfrm>
            <a:custGeom>
              <a:avLst/>
              <a:gdLst/>
              <a:ahLst/>
              <a:cxnLst/>
              <a:rect l="l" t="t" r="r" b="b"/>
              <a:pathLst>
                <a:path w="1278972" h="1154564">
                  <a:moveTo>
                    <a:pt x="0" y="0"/>
                  </a:moveTo>
                  <a:lnTo>
                    <a:pt x="1278972" y="0"/>
                  </a:lnTo>
                  <a:lnTo>
                    <a:pt x="1278972" y="1154564"/>
                  </a:lnTo>
                  <a:lnTo>
                    <a:pt x="0" y="1154564"/>
                  </a:lnTo>
                  <a:close/>
                </a:path>
              </a:pathLst>
            </a:custGeom>
            <a:solidFill>
              <a:srgbClr val="13A221"/>
            </a:solidFill>
          </p:spPr>
        </p:sp>
        <p:sp>
          <p:nvSpPr>
            <p:cNvPr id="10" name="TextBox 10"/>
            <p:cNvSpPr txBox="1"/>
            <p:nvPr/>
          </p:nvSpPr>
          <p:spPr>
            <a:xfrm>
              <a:off x="0" y="-66675"/>
              <a:ext cx="1278972" cy="1221239"/>
            </a:xfrm>
            <a:prstGeom prst="rect">
              <a:avLst/>
            </a:prstGeom>
          </p:spPr>
          <p:txBody>
            <a:bodyPr lIns="50800" tIns="50800" rIns="50800" bIns="50800" rtlCol="0" anchor="ctr"/>
            <a:lstStyle/>
            <a:p>
              <a:pPr algn="ctr">
                <a:lnSpc>
                  <a:spcPts val="3640"/>
                </a:lnSpc>
              </a:pPr>
              <a:endParaRPr/>
            </a:p>
          </p:txBody>
        </p:sp>
      </p:grpSp>
      <p:grpSp>
        <p:nvGrpSpPr>
          <p:cNvPr id="11" name="Group 11"/>
          <p:cNvGrpSpPr/>
          <p:nvPr/>
        </p:nvGrpSpPr>
        <p:grpSpPr>
          <a:xfrm>
            <a:off x="6715951" y="4874565"/>
            <a:ext cx="4856097" cy="4383735"/>
            <a:chOff x="0" y="0"/>
            <a:chExt cx="1278972" cy="1154564"/>
          </a:xfrm>
        </p:grpSpPr>
        <p:sp>
          <p:nvSpPr>
            <p:cNvPr id="12" name="Freeform 12"/>
            <p:cNvSpPr/>
            <p:nvPr/>
          </p:nvSpPr>
          <p:spPr>
            <a:xfrm>
              <a:off x="0" y="0"/>
              <a:ext cx="1278972" cy="1154564"/>
            </a:xfrm>
            <a:custGeom>
              <a:avLst/>
              <a:gdLst/>
              <a:ahLst/>
              <a:cxnLst/>
              <a:rect l="l" t="t" r="r" b="b"/>
              <a:pathLst>
                <a:path w="1278972" h="1154564">
                  <a:moveTo>
                    <a:pt x="0" y="0"/>
                  </a:moveTo>
                  <a:lnTo>
                    <a:pt x="1278972" y="0"/>
                  </a:lnTo>
                  <a:lnTo>
                    <a:pt x="1278972" y="1154564"/>
                  </a:lnTo>
                  <a:lnTo>
                    <a:pt x="0" y="1154564"/>
                  </a:lnTo>
                  <a:close/>
                </a:path>
              </a:pathLst>
            </a:custGeom>
            <a:solidFill>
              <a:srgbClr val="45272E"/>
            </a:solidFill>
          </p:spPr>
        </p:sp>
        <p:sp>
          <p:nvSpPr>
            <p:cNvPr id="13" name="TextBox 13"/>
            <p:cNvSpPr txBox="1"/>
            <p:nvPr/>
          </p:nvSpPr>
          <p:spPr>
            <a:xfrm>
              <a:off x="0" y="-66675"/>
              <a:ext cx="1278972" cy="1221239"/>
            </a:xfrm>
            <a:prstGeom prst="rect">
              <a:avLst/>
            </a:prstGeom>
          </p:spPr>
          <p:txBody>
            <a:bodyPr lIns="50800" tIns="50800" rIns="50800" bIns="50800" rtlCol="0" anchor="ctr"/>
            <a:lstStyle/>
            <a:p>
              <a:pPr algn="ctr">
                <a:lnSpc>
                  <a:spcPts val="3640"/>
                </a:lnSpc>
              </a:pPr>
              <a:endParaRPr/>
            </a:p>
          </p:txBody>
        </p:sp>
      </p:grpSp>
      <p:grpSp>
        <p:nvGrpSpPr>
          <p:cNvPr id="14" name="Group 14"/>
          <p:cNvGrpSpPr/>
          <p:nvPr/>
        </p:nvGrpSpPr>
        <p:grpSpPr>
          <a:xfrm>
            <a:off x="12403203" y="4874565"/>
            <a:ext cx="4856097" cy="4383735"/>
            <a:chOff x="0" y="0"/>
            <a:chExt cx="1278972" cy="1154564"/>
          </a:xfrm>
        </p:grpSpPr>
        <p:sp>
          <p:nvSpPr>
            <p:cNvPr id="15" name="Freeform 15"/>
            <p:cNvSpPr/>
            <p:nvPr/>
          </p:nvSpPr>
          <p:spPr>
            <a:xfrm>
              <a:off x="0" y="0"/>
              <a:ext cx="1278972" cy="1154564"/>
            </a:xfrm>
            <a:custGeom>
              <a:avLst/>
              <a:gdLst/>
              <a:ahLst/>
              <a:cxnLst/>
              <a:rect l="l" t="t" r="r" b="b"/>
              <a:pathLst>
                <a:path w="1278972" h="1154564">
                  <a:moveTo>
                    <a:pt x="0" y="0"/>
                  </a:moveTo>
                  <a:lnTo>
                    <a:pt x="1278972" y="0"/>
                  </a:lnTo>
                  <a:lnTo>
                    <a:pt x="1278972" y="1154564"/>
                  </a:lnTo>
                  <a:lnTo>
                    <a:pt x="0" y="1154564"/>
                  </a:lnTo>
                  <a:close/>
                </a:path>
              </a:pathLst>
            </a:custGeom>
            <a:solidFill>
              <a:srgbClr val="13A221"/>
            </a:solidFill>
          </p:spPr>
        </p:sp>
        <p:sp>
          <p:nvSpPr>
            <p:cNvPr id="16" name="TextBox 16"/>
            <p:cNvSpPr txBox="1"/>
            <p:nvPr/>
          </p:nvSpPr>
          <p:spPr>
            <a:xfrm>
              <a:off x="0" y="-66675"/>
              <a:ext cx="1278972" cy="1221239"/>
            </a:xfrm>
            <a:prstGeom prst="rect">
              <a:avLst/>
            </a:prstGeom>
          </p:spPr>
          <p:txBody>
            <a:bodyPr lIns="50800" tIns="50800" rIns="50800" bIns="50800" rtlCol="0" anchor="ctr"/>
            <a:lstStyle/>
            <a:p>
              <a:pPr algn="ctr">
                <a:lnSpc>
                  <a:spcPts val="3640"/>
                </a:lnSpc>
              </a:pPr>
              <a:endParaRPr/>
            </a:p>
          </p:txBody>
        </p:sp>
      </p:grpSp>
      <p:sp>
        <p:nvSpPr>
          <p:cNvPr id="17" name="TextBox 17"/>
          <p:cNvSpPr txBox="1"/>
          <p:nvPr/>
        </p:nvSpPr>
        <p:spPr>
          <a:xfrm>
            <a:off x="1531835" y="6387876"/>
            <a:ext cx="3849827" cy="2203450"/>
          </a:xfrm>
          <a:prstGeom prst="rect">
            <a:avLst/>
          </a:prstGeom>
        </p:spPr>
        <p:txBody>
          <a:bodyPr lIns="0" tIns="0" rIns="0" bIns="0" rtlCol="0" anchor="t">
            <a:spAutoFit/>
          </a:bodyPr>
          <a:lstStyle/>
          <a:p>
            <a:pPr algn="ctr">
              <a:lnSpc>
                <a:spcPts val="3500"/>
              </a:lnSpc>
            </a:pPr>
            <a:r>
              <a:rPr lang="en-US" sz="2500" b="1">
                <a:solidFill>
                  <a:srgbClr val="FFFFFF"/>
                </a:solidFill>
                <a:latin typeface="Poppins Bold"/>
                <a:ea typeface="Poppins Bold"/>
                <a:cs typeface="Poppins Bold"/>
                <a:sym typeface="Poppins Bold"/>
              </a:rPr>
              <a:t>Empati &amp; Kepedulian – Pemimpin memahami kebutuhan emosional dan profesional Anggota</a:t>
            </a:r>
          </a:p>
        </p:txBody>
      </p:sp>
      <p:sp>
        <p:nvSpPr>
          <p:cNvPr id="18" name="TextBox 18"/>
          <p:cNvSpPr txBox="1"/>
          <p:nvPr/>
        </p:nvSpPr>
        <p:spPr>
          <a:xfrm>
            <a:off x="7219087" y="6387876"/>
            <a:ext cx="3849827" cy="2203450"/>
          </a:xfrm>
          <a:prstGeom prst="rect">
            <a:avLst/>
          </a:prstGeom>
        </p:spPr>
        <p:txBody>
          <a:bodyPr lIns="0" tIns="0" rIns="0" bIns="0" rtlCol="0" anchor="t">
            <a:spAutoFit/>
          </a:bodyPr>
          <a:lstStyle/>
          <a:p>
            <a:pPr algn="ctr">
              <a:lnSpc>
                <a:spcPts val="3500"/>
              </a:lnSpc>
            </a:pPr>
            <a:r>
              <a:rPr lang="en-US" sz="2500" b="1">
                <a:solidFill>
                  <a:srgbClr val="FFFFFF"/>
                </a:solidFill>
                <a:latin typeface="Poppins Bold"/>
                <a:ea typeface="Poppins Bold"/>
                <a:cs typeface="Poppins Bold"/>
                <a:sym typeface="Poppins Bold"/>
              </a:rPr>
              <a:t>Penghargaan dan Pengakuan – Memberikan apresiasi atas kontribusi dan prestasi Anggota</a:t>
            </a:r>
          </a:p>
        </p:txBody>
      </p:sp>
      <p:sp>
        <p:nvSpPr>
          <p:cNvPr id="19" name="Freeform 19"/>
          <p:cNvSpPr/>
          <p:nvPr/>
        </p:nvSpPr>
        <p:spPr>
          <a:xfrm rot="5400000">
            <a:off x="3116896" y="5299440"/>
            <a:ext cx="679705" cy="679705"/>
          </a:xfrm>
          <a:custGeom>
            <a:avLst/>
            <a:gdLst/>
            <a:ahLst/>
            <a:cxnLst/>
            <a:rect l="l" t="t" r="r" b="b"/>
            <a:pathLst>
              <a:path w="679705" h="679705">
                <a:moveTo>
                  <a:pt x="0" y="0"/>
                </a:moveTo>
                <a:lnTo>
                  <a:pt x="679705" y="0"/>
                </a:lnTo>
                <a:lnTo>
                  <a:pt x="679705" y="679705"/>
                </a:lnTo>
                <a:lnTo>
                  <a:pt x="0" y="679705"/>
                </a:lnTo>
                <a:lnTo>
                  <a:pt x="0" y="0"/>
                </a:lnTo>
                <a:close/>
              </a:path>
            </a:pathLst>
          </a:custGeom>
          <a:blipFill>
            <a:blip r:embed="rId3">
              <a:extLst>
                <a:ext uri="{96DAC541-7B7A-43D3-8B79-37D633B846F1}">
                  <asvg:svgBlip xmlns:asvg="http://schemas.microsoft.com/office/drawing/2016/SVG/main" xmlns="" r:embed="rId4"/>
                </a:ext>
              </a:extLst>
            </a:blip>
            <a:stretch>
              <a:fillRect/>
            </a:stretch>
          </a:blipFill>
        </p:spPr>
      </p:sp>
      <p:sp>
        <p:nvSpPr>
          <p:cNvPr id="20" name="Freeform 20"/>
          <p:cNvSpPr/>
          <p:nvPr/>
        </p:nvSpPr>
        <p:spPr>
          <a:xfrm rot="5400000">
            <a:off x="8804148" y="5299440"/>
            <a:ext cx="679705" cy="679705"/>
          </a:xfrm>
          <a:custGeom>
            <a:avLst/>
            <a:gdLst/>
            <a:ahLst/>
            <a:cxnLst/>
            <a:rect l="l" t="t" r="r" b="b"/>
            <a:pathLst>
              <a:path w="679705" h="679705">
                <a:moveTo>
                  <a:pt x="0" y="0"/>
                </a:moveTo>
                <a:lnTo>
                  <a:pt x="679704" y="0"/>
                </a:lnTo>
                <a:lnTo>
                  <a:pt x="679704" y="679705"/>
                </a:lnTo>
                <a:lnTo>
                  <a:pt x="0" y="679705"/>
                </a:lnTo>
                <a:lnTo>
                  <a:pt x="0" y="0"/>
                </a:lnTo>
                <a:close/>
              </a:path>
            </a:pathLst>
          </a:custGeom>
          <a:blipFill>
            <a:blip r:embed="rId3">
              <a:extLst>
                <a:ext uri="{96DAC541-7B7A-43D3-8B79-37D633B846F1}">
                  <asvg:svgBlip xmlns:asvg="http://schemas.microsoft.com/office/drawing/2016/SVG/main" xmlns="" r:embed="rId4"/>
                </a:ext>
              </a:extLst>
            </a:blip>
            <a:stretch>
              <a:fillRect/>
            </a:stretch>
          </a:blipFill>
        </p:spPr>
      </p:sp>
      <p:sp>
        <p:nvSpPr>
          <p:cNvPr id="21" name="TextBox 21"/>
          <p:cNvSpPr txBox="1"/>
          <p:nvPr/>
        </p:nvSpPr>
        <p:spPr>
          <a:xfrm>
            <a:off x="12993921" y="6387876"/>
            <a:ext cx="3674660" cy="2203450"/>
          </a:xfrm>
          <a:prstGeom prst="rect">
            <a:avLst/>
          </a:prstGeom>
        </p:spPr>
        <p:txBody>
          <a:bodyPr lIns="0" tIns="0" rIns="0" bIns="0" rtlCol="0" anchor="t">
            <a:spAutoFit/>
          </a:bodyPr>
          <a:lstStyle/>
          <a:p>
            <a:pPr algn="ctr">
              <a:lnSpc>
                <a:spcPts val="3500"/>
              </a:lnSpc>
            </a:pPr>
            <a:r>
              <a:rPr lang="en-US" sz="2500" b="1">
                <a:solidFill>
                  <a:srgbClr val="FFFFFF"/>
                </a:solidFill>
                <a:latin typeface="Poppins Bold"/>
                <a:ea typeface="Poppins Bold"/>
                <a:cs typeface="Poppins Bold"/>
                <a:sym typeface="Poppins Bold"/>
              </a:rPr>
              <a:t>Pengembangan Karier – Mendorong pelatihan dan peluang peningkatan kompetensi.</a:t>
            </a:r>
          </a:p>
        </p:txBody>
      </p:sp>
      <p:sp>
        <p:nvSpPr>
          <p:cNvPr id="22" name="Freeform 22"/>
          <p:cNvSpPr/>
          <p:nvPr/>
        </p:nvSpPr>
        <p:spPr>
          <a:xfrm rot="5400000">
            <a:off x="14490610" y="5299440"/>
            <a:ext cx="679705" cy="679705"/>
          </a:xfrm>
          <a:custGeom>
            <a:avLst/>
            <a:gdLst/>
            <a:ahLst/>
            <a:cxnLst/>
            <a:rect l="l" t="t" r="r" b="b"/>
            <a:pathLst>
              <a:path w="679705" h="679705">
                <a:moveTo>
                  <a:pt x="0" y="0"/>
                </a:moveTo>
                <a:lnTo>
                  <a:pt x="679705" y="0"/>
                </a:lnTo>
                <a:lnTo>
                  <a:pt x="679705" y="679705"/>
                </a:lnTo>
                <a:lnTo>
                  <a:pt x="0" y="679705"/>
                </a:lnTo>
                <a:lnTo>
                  <a:pt x="0" y="0"/>
                </a:lnTo>
                <a:close/>
              </a:path>
            </a:pathLst>
          </a:custGeom>
          <a:blipFill>
            <a:blip r:embed="rId3">
              <a:extLst>
                <a:ext uri="{96DAC541-7B7A-43D3-8B79-37D633B846F1}">
                  <asvg:svgBlip xmlns:asvg="http://schemas.microsoft.com/office/drawing/2016/SVG/main" xmlns="" r:embed="rId4"/>
                </a:ext>
              </a:extLst>
            </a:blip>
            <a:stretch>
              <a:fillRect/>
            </a:stretch>
          </a:blipFill>
        </p:spPr>
      </p:sp>
      <p:grpSp>
        <p:nvGrpSpPr>
          <p:cNvPr id="23" name="Group 23"/>
          <p:cNvGrpSpPr/>
          <p:nvPr/>
        </p:nvGrpSpPr>
        <p:grpSpPr>
          <a:xfrm>
            <a:off x="7529202" y="1369926"/>
            <a:ext cx="3229596" cy="1245320"/>
            <a:chOff x="0" y="0"/>
            <a:chExt cx="4306129" cy="1660427"/>
          </a:xfrm>
        </p:grpSpPr>
        <p:sp>
          <p:nvSpPr>
            <p:cNvPr id="24" name="Freeform 24"/>
            <p:cNvSpPr/>
            <p:nvPr/>
          </p:nvSpPr>
          <p:spPr>
            <a:xfrm>
              <a:off x="1361395" y="0"/>
              <a:ext cx="1660427" cy="1660427"/>
            </a:xfrm>
            <a:custGeom>
              <a:avLst/>
              <a:gdLst/>
              <a:ahLst/>
              <a:cxnLst/>
              <a:rect l="l" t="t" r="r" b="b"/>
              <a:pathLst>
                <a:path w="1660427" h="1660427">
                  <a:moveTo>
                    <a:pt x="0" y="0"/>
                  </a:moveTo>
                  <a:lnTo>
                    <a:pt x="1660427" y="0"/>
                  </a:lnTo>
                  <a:lnTo>
                    <a:pt x="1660427" y="1660427"/>
                  </a:lnTo>
                  <a:lnTo>
                    <a:pt x="0" y="1660427"/>
                  </a:lnTo>
                  <a:lnTo>
                    <a:pt x="0" y="0"/>
                  </a:lnTo>
                  <a:close/>
                </a:path>
              </a:pathLst>
            </a:custGeom>
            <a:blipFill>
              <a:blip r:embed="rId5"/>
              <a:stretch>
                <a:fillRect/>
              </a:stretch>
            </a:blipFill>
          </p:spPr>
        </p:sp>
        <p:sp>
          <p:nvSpPr>
            <p:cNvPr id="25" name="Freeform 25"/>
            <p:cNvSpPr/>
            <p:nvPr/>
          </p:nvSpPr>
          <p:spPr>
            <a:xfrm>
              <a:off x="0" y="79553"/>
              <a:ext cx="1564289" cy="1564289"/>
            </a:xfrm>
            <a:custGeom>
              <a:avLst/>
              <a:gdLst/>
              <a:ahLst/>
              <a:cxnLst/>
              <a:rect l="l" t="t" r="r" b="b"/>
              <a:pathLst>
                <a:path w="1564289" h="1564289">
                  <a:moveTo>
                    <a:pt x="0" y="0"/>
                  </a:moveTo>
                  <a:lnTo>
                    <a:pt x="1564289" y="0"/>
                  </a:lnTo>
                  <a:lnTo>
                    <a:pt x="1564289" y="1564290"/>
                  </a:lnTo>
                  <a:lnTo>
                    <a:pt x="0" y="1564290"/>
                  </a:lnTo>
                  <a:lnTo>
                    <a:pt x="0" y="0"/>
                  </a:lnTo>
                  <a:close/>
                </a:path>
              </a:pathLst>
            </a:custGeom>
            <a:blipFill>
              <a:blip r:embed="rId6"/>
              <a:stretch>
                <a:fillRect/>
              </a:stretch>
            </a:blipFill>
          </p:spPr>
        </p:sp>
        <p:sp>
          <p:nvSpPr>
            <p:cNvPr id="26" name="Freeform 26"/>
            <p:cNvSpPr/>
            <p:nvPr/>
          </p:nvSpPr>
          <p:spPr>
            <a:xfrm>
              <a:off x="2804808" y="79553"/>
              <a:ext cx="1501320" cy="1501320"/>
            </a:xfrm>
            <a:custGeom>
              <a:avLst/>
              <a:gdLst/>
              <a:ahLst/>
              <a:cxnLst/>
              <a:rect l="l" t="t" r="r" b="b"/>
              <a:pathLst>
                <a:path w="1501320" h="1501320">
                  <a:moveTo>
                    <a:pt x="0" y="0"/>
                  </a:moveTo>
                  <a:lnTo>
                    <a:pt x="1501321" y="0"/>
                  </a:lnTo>
                  <a:lnTo>
                    <a:pt x="1501321" y="1501321"/>
                  </a:lnTo>
                  <a:lnTo>
                    <a:pt x="0" y="1501321"/>
                  </a:lnTo>
                  <a:lnTo>
                    <a:pt x="0" y="0"/>
                  </a:lnTo>
                  <a:close/>
                </a:path>
              </a:pathLst>
            </a:custGeom>
            <a:blipFill>
              <a:blip r:embed="rId7"/>
              <a:stretch>
                <a:fillRect/>
              </a:stretch>
            </a:blipFill>
          </p:spPr>
        </p:sp>
      </p:gr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10936019" y="4488159"/>
            <a:ext cx="6323281" cy="2077866"/>
            <a:chOff x="0" y="0"/>
            <a:chExt cx="1665391" cy="547257"/>
          </a:xfrm>
        </p:grpSpPr>
        <p:sp>
          <p:nvSpPr>
            <p:cNvPr id="3" name="Freeform 3"/>
            <p:cNvSpPr/>
            <p:nvPr/>
          </p:nvSpPr>
          <p:spPr>
            <a:xfrm>
              <a:off x="0" y="0"/>
              <a:ext cx="1665391" cy="547257"/>
            </a:xfrm>
            <a:custGeom>
              <a:avLst/>
              <a:gdLst/>
              <a:ahLst/>
              <a:cxnLst/>
              <a:rect l="l" t="t" r="r" b="b"/>
              <a:pathLst>
                <a:path w="1665391" h="547257">
                  <a:moveTo>
                    <a:pt x="0" y="0"/>
                  </a:moveTo>
                  <a:lnTo>
                    <a:pt x="1665391" y="0"/>
                  </a:lnTo>
                  <a:lnTo>
                    <a:pt x="1665391" y="547257"/>
                  </a:lnTo>
                  <a:lnTo>
                    <a:pt x="0" y="547257"/>
                  </a:lnTo>
                  <a:close/>
                </a:path>
              </a:pathLst>
            </a:custGeom>
            <a:solidFill>
              <a:srgbClr val="2E2E30"/>
            </a:solidFill>
          </p:spPr>
        </p:sp>
        <p:sp>
          <p:nvSpPr>
            <p:cNvPr id="4" name="TextBox 4"/>
            <p:cNvSpPr txBox="1"/>
            <p:nvPr/>
          </p:nvSpPr>
          <p:spPr>
            <a:xfrm>
              <a:off x="0" y="-66675"/>
              <a:ext cx="1665391" cy="613932"/>
            </a:xfrm>
            <a:prstGeom prst="rect">
              <a:avLst/>
            </a:prstGeom>
          </p:spPr>
          <p:txBody>
            <a:bodyPr lIns="50800" tIns="50800" rIns="50800" bIns="50800" rtlCol="0" anchor="ctr"/>
            <a:lstStyle/>
            <a:p>
              <a:pPr algn="ctr">
                <a:lnSpc>
                  <a:spcPts val="3640"/>
                </a:lnSpc>
              </a:pPr>
              <a:endParaRPr/>
            </a:p>
          </p:txBody>
        </p:sp>
      </p:grpSp>
      <p:sp>
        <p:nvSpPr>
          <p:cNvPr id="5" name="Freeform 5"/>
          <p:cNvSpPr/>
          <p:nvPr/>
        </p:nvSpPr>
        <p:spPr>
          <a:xfrm>
            <a:off x="11402939" y="5283482"/>
            <a:ext cx="487220" cy="487220"/>
          </a:xfrm>
          <a:custGeom>
            <a:avLst/>
            <a:gdLst/>
            <a:ahLst/>
            <a:cxnLst/>
            <a:rect l="l" t="t" r="r" b="b"/>
            <a:pathLst>
              <a:path w="487220" h="487220">
                <a:moveTo>
                  <a:pt x="0" y="0"/>
                </a:moveTo>
                <a:lnTo>
                  <a:pt x="487220" y="0"/>
                </a:lnTo>
                <a:lnTo>
                  <a:pt x="487220" y="487220"/>
                </a:lnTo>
                <a:lnTo>
                  <a:pt x="0" y="487220"/>
                </a:lnTo>
                <a:lnTo>
                  <a:pt x="0" y="0"/>
                </a:lnTo>
                <a:close/>
              </a:path>
            </a:pathLst>
          </a:custGeom>
          <a:blipFill>
            <a:blip r:embed="rId2">
              <a:extLst>
                <a:ext uri="{96DAC541-7B7A-43D3-8B79-37D633B846F1}">
                  <asvg:svgBlip xmlns:asvg="http://schemas.microsoft.com/office/drawing/2016/SVG/main" xmlns="" r:embed="rId3"/>
                </a:ext>
              </a:extLst>
            </a:blip>
            <a:stretch>
              <a:fillRect/>
            </a:stretch>
          </a:blipFill>
        </p:spPr>
      </p:sp>
      <p:grpSp>
        <p:nvGrpSpPr>
          <p:cNvPr id="6" name="Group 6"/>
          <p:cNvGrpSpPr/>
          <p:nvPr/>
        </p:nvGrpSpPr>
        <p:grpSpPr>
          <a:xfrm>
            <a:off x="10936019" y="6866227"/>
            <a:ext cx="6323281" cy="2077866"/>
            <a:chOff x="0" y="0"/>
            <a:chExt cx="1665391" cy="547257"/>
          </a:xfrm>
        </p:grpSpPr>
        <p:sp>
          <p:nvSpPr>
            <p:cNvPr id="7" name="Freeform 7"/>
            <p:cNvSpPr/>
            <p:nvPr/>
          </p:nvSpPr>
          <p:spPr>
            <a:xfrm>
              <a:off x="0" y="0"/>
              <a:ext cx="1665391" cy="547257"/>
            </a:xfrm>
            <a:custGeom>
              <a:avLst/>
              <a:gdLst/>
              <a:ahLst/>
              <a:cxnLst/>
              <a:rect l="l" t="t" r="r" b="b"/>
              <a:pathLst>
                <a:path w="1665391" h="547257">
                  <a:moveTo>
                    <a:pt x="0" y="0"/>
                  </a:moveTo>
                  <a:lnTo>
                    <a:pt x="1665391" y="0"/>
                  </a:lnTo>
                  <a:lnTo>
                    <a:pt x="1665391" y="547257"/>
                  </a:lnTo>
                  <a:lnTo>
                    <a:pt x="0" y="547257"/>
                  </a:lnTo>
                  <a:close/>
                </a:path>
              </a:pathLst>
            </a:custGeom>
            <a:solidFill>
              <a:srgbClr val="13A221"/>
            </a:solidFill>
          </p:spPr>
        </p:sp>
        <p:sp>
          <p:nvSpPr>
            <p:cNvPr id="8" name="TextBox 8"/>
            <p:cNvSpPr txBox="1"/>
            <p:nvPr/>
          </p:nvSpPr>
          <p:spPr>
            <a:xfrm>
              <a:off x="0" y="-66675"/>
              <a:ext cx="1665391" cy="613932"/>
            </a:xfrm>
            <a:prstGeom prst="rect">
              <a:avLst/>
            </a:prstGeom>
          </p:spPr>
          <p:txBody>
            <a:bodyPr lIns="50800" tIns="50800" rIns="50800" bIns="50800" rtlCol="0" anchor="ctr"/>
            <a:lstStyle/>
            <a:p>
              <a:pPr algn="ctr">
                <a:lnSpc>
                  <a:spcPts val="3640"/>
                </a:lnSpc>
              </a:pPr>
              <a:endParaRPr/>
            </a:p>
          </p:txBody>
        </p:sp>
      </p:grpSp>
      <p:sp>
        <p:nvSpPr>
          <p:cNvPr id="9" name="Freeform 9"/>
          <p:cNvSpPr/>
          <p:nvPr/>
        </p:nvSpPr>
        <p:spPr>
          <a:xfrm>
            <a:off x="11402939" y="7661550"/>
            <a:ext cx="487220" cy="487220"/>
          </a:xfrm>
          <a:custGeom>
            <a:avLst/>
            <a:gdLst/>
            <a:ahLst/>
            <a:cxnLst/>
            <a:rect l="l" t="t" r="r" b="b"/>
            <a:pathLst>
              <a:path w="487220" h="487220">
                <a:moveTo>
                  <a:pt x="0" y="0"/>
                </a:moveTo>
                <a:lnTo>
                  <a:pt x="487220" y="0"/>
                </a:lnTo>
                <a:lnTo>
                  <a:pt x="487220" y="487220"/>
                </a:lnTo>
                <a:lnTo>
                  <a:pt x="0" y="487220"/>
                </a:lnTo>
                <a:lnTo>
                  <a:pt x="0" y="0"/>
                </a:lnTo>
                <a:close/>
              </a:path>
            </a:pathLst>
          </a:custGeom>
          <a:blipFill>
            <a:blip r:embed="rId2">
              <a:extLst>
                <a:ext uri="{96DAC541-7B7A-43D3-8B79-37D633B846F1}">
                  <asvg:svgBlip xmlns:asvg="http://schemas.microsoft.com/office/drawing/2016/SVG/main" xmlns="" r:embed="rId3"/>
                </a:ext>
              </a:extLst>
            </a:blip>
            <a:stretch>
              <a:fillRect/>
            </a:stretch>
          </a:blipFill>
        </p:spPr>
      </p:sp>
      <p:grpSp>
        <p:nvGrpSpPr>
          <p:cNvPr id="10" name="Group 10"/>
          <p:cNvGrpSpPr/>
          <p:nvPr/>
        </p:nvGrpSpPr>
        <p:grpSpPr>
          <a:xfrm>
            <a:off x="10824549" y="-409978"/>
            <a:ext cx="6434751" cy="4113518"/>
            <a:chOff x="0" y="0"/>
            <a:chExt cx="996911" cy="637292"/>
          </a:xfrm>
        </p:grpSpPr>
        <p:sp>
          <p:nvSpPr>
            <p:cNvPr id="11" name="Freeform 11"/>
            <p:cNvSpPr/>
            <p:nvPr/>
          </p:nvSpPr>
          <p:spPr>
            <a:xfrm>
              <a:off x="0" y="0"/>
              <a:ext cx="996911" cy="637292"/>
            </a:xfrm>
            <a:custGeom>
              <a:avLst/>
              <a:gdLst/>
              <a:ahLst/>
              <a:cxnLst/>
              <a:rect l="l" t="t" r="r" b="b"/>
              <a:pathLst>
                <a:path w="996911" h="637292">
                  <a:moveTo>
                    <a:pt x="0" y="0"/>
                  </a:moveTo>
                  <a:lnTo>
                    <a:pt x="996911" y="0"/>
                  </a:lnTo>
                  <a:lnTo>
                    <a:pt x="996911" y="637292"/>
                  </a:lnTo>
                  <a:lnTo>
                    <a:pt x="0" y="637292"/>
                  </a:lnTo>
                  <a:close/>
                </a:path>
              </a:pathLst>
            </a:custGeom>
            <a:blipFill>
              <a:blip r:embed="rId4"/>
              <a:stretch>
                <a:fillRect b="-4221"/>
              </a:stretch>
            </a:blipFill>
          </p:spPr>
        </p:sp>
      </p:grpSp>
      <p:sp>
        <p:nvSpPr>
          <p:cNvPr id="12" name="TextBox 12"/>
          <p:cNvSpPr txBox="1"/>
          <p:nvPr/>
        </p:nvSpPr>
        <p:spPr>
          <a:xfrm>
            <a:off x="1028700" y="2494850"/>
            <a:ext cx="8348565" cy="1899273"/>
          </a:xfrm>
          <a:prstGeom prst="rect">
            <a:avLst/>
          </a:prstGeom>
        </p:spPr>
        <p:txBody>
          <a:bodyPr lIns="0" tIns="0" rIns="0" bIns="0" rtlCol="0" anchor="t">
            <a:spAutoFit/>
          </a:bodyPr>
          <a:lstStyle/>
          <a:p>
            <a:pPr algn="l">
              <a:lnSpc>
                <a:spcPts val="7019"/>
              </a:lnSpc>
            </a:pPr>
            <a:r>
              <a:rPr lang="en-US" sz="8999" b="1" spc="-44">
                <a:solidFill>
                  <a:srgbClr val="2E2E30"/>
                </a:solidFill>
                <a:latin typeface="Proxima Nova Condensed Heavy"/>
                <a:ea typeface="Proxima Nova Condensed Heavy"/>
                <a:cs typeface="Proxima Nova Condensed Heavy"/>
                <a:sym typeface="Proxima Nova Condensed Heavy"/>
              </a:rPr>
              <a:t>KEPEMIMPINAN </a:t>
            </a:r>
            <a:r>
              <a:rPr lang="en-US" sz="8999" b="1" spc="-44">
                <a:solidFill>
                  <a:srgbClr val="AB1C24"/>
                </a:solidFill>
                <a:latin typeface="Proxima Nova Condensed Heavy"/>
                <a:ea typeface="Proxima Nova Condensed Heavy"/>
                <a:cs typeface="Proxima Nova Condensed Heavy"/>
                <a:sym typeface="Proxima Nova Condensed Heavy"/>
              </a:rPr>
              <a:t>DALAM KRISIS</a:t>
            </a:r>
          </a:p>
        </p:txBody>
      </p:sp>
      <p:sp>
        <p:nvSpPr>
          <p:cNvPr id="13" name="TextBox 13"/>
          <p:cNvSpPr txBox="1"/>
          <p:nvPr/>
        </p:nvSpPr>
        <p:spPr>
          <a:xfrm>
            <a:off x="1028700" y="4268201"/>
            <a:ext cx="9036119" cy="4810125"/>
          </a:xfrm>
          <a:prstGeom prst="rect">
            <a:avLst/>
          </a:prstGeom>
        </p:spPr>
        <p:txBody>
          <a:bodyPr lIns="0" tIns="0" rIns="0" bIns="0" rtlCol="0" anchor="t">
            <a:spAutoFit/>
          </a:bodyPr>
          <a:lstStyle/>
          <a:p>
            <a:pPr algn="just">
              <a:lnSpc>
                <a:spcPts val="4200"/>
              </a:lnSpc>
            </a:pPr>
            <a:r>
              <a:rPr lang="en-US" sz="3000" b="1">
                <a:solidFill>
                  <a:srgbClr val="000000"/>
                </a:solidFill>
                <a:latin typeface="Poppins Semi-Bold"/>
                <a:ea typeface="Poppins Semi-Bold"/>
                <a:cs typeface="Poppins Semi-Bold"/>
                <a:sym typeface="Poppins Semi-Bold"/>
              </a:rPr>
              <a:t>Kepemimpinan dalam krisis menuntut ketenangan, ketegasan, dan kemampuan berpikir jernih di tengah situasi penuh tekanan dan ketidakpastian. Seorang pemimpin yang efektif dalam menghadapi krisis harus mampu mengambil keputusan cepat namun bijak, berkomunikasi secara transparan, serta menjaga moral dan kepercayaan tim.</a:t>
            </a:r>
          </a:p>
        </p:txBody>
      </p:sp>
      <p:sp>
        <p:nvSpPr>
          <p:cNvPr id="14" name="TextBox 14"/>
          <p:cNvSpPr txBox="1"/>
          <p:nvPr/>
        </p:nvSpPr>
        <p:spPr>
          <a:xfrm>
            <a:off x="12313366" y="4780967"/>
            <a:ext cx="4403334" cy="1425574"/>
          </a:xfrm>
          <a:prstGeom prst="rect">
            <a:avLst/>
          </a:prstGeom>
        </p:spPr>
        <p:txBody>
          <a:bodyPr lIns="0" tIns="0" rIns="0" bIns="0" rtlCol="0" anchor="t">
            <a:spAutoFit/>
          </a:bodyPr>
          <a:lstStyle/>
          <a:p>
            <a:pPr algn="just">
              <a:lnSpc>
                <a:spcPts val="2800"/>
              </a:lnSpc>
            </a:pPr>
            <a:r>
              <a:rPr lang="en-US" sz="2000" b="1">
                <a:solidFill>
                  <a:srgbClr val="FFFFFF"/>
                </a:solidFill>
                <a:latin typeface="Poppins Semi-Bold"/>
                <a:ea typeface="Poppins Semi-Bold"/>
                <a:cs typeface="Poppins Semi-Bold"/>
                <a:sym typeface="Poppins Semi-Bold"/>
              </a:rPr>
              <a:t>Ketegasan dan Kecepatan – Pemimpin mampu mengambil keputusan cepat dan tepat di situasi genting.</a:t>
            </a:r>
          </a:p>
        </p:txBody>
      </p:sp>
      <p:sp>
        <p:nvSpPr>
          <p:cNvPr id="15" name="TextBox 15"/>
          <p:cNvSpPr txBox="1"/>
          <p:nvPr/>
        </p:nvSpPr>
        <p:spPr>
          <a:xfrm>
            <a:off x="12313366" y="7159035"/>
            <a:ext cx="4135522" cy="1425574"/>
          </a:xfrm>
          <a:prstGeom prst="rect">
            <a:avLst/>
          </a:prstGeom>
        </p:spPr>
        <p:txBody>
          <a:bodyPr lIns="0" tIns="0" rIns="0" bIns="0" rtlCol="0" anchor="t">
            <a:spAutoFit/>
          </a:bodyPr>
          <a:lstStyle/>
          <a:p>
            <a:pPr algn="just">
              <a:lnSpc>
                <a:spcPts val="2800"/>
              </a:lnSpc>
            </a:pPr>
            <a:r>
              <a:rPr lang="en-US" sz="2000" b="1">
                <a:solidFill>
                  <a:srgbClr val="FFFFFF"/>
                </a:solidFill>
                <a:latin typeface="Poppins Semi-Bold"/>
                <a:ea typeface="Poppins Semi-Bold"/>
                <a:cs typeface="Poppins Semi-Bold"/>
                <a:sym typeface="Poppins Semi-Bold"/>
              </a:rPr>
              <a:t>Ketenangan dan Stabilitas – Menunjukkan sikap tenang agar tim tetap fokus dan percaya diri.</a:t>
            </a:r>
          </a:p>
        </p:txBody>
      </p:sp>
      <p:sp>
        <p:nvSpPr>
          <p:cNvPr id="16" name="Freeform 16"/>
          <p:cNvSpPr/>
          <p:nvPr/>
        </p:nvSpPr>
        <p:spPr>
          <a:xfrm>
            <a:off x="8139379" y="3363820"/>
            <a:ext cx="1925440" cy="679440"/>
          </a:xfrm>
          <a:custGeom>
            <a:avLst/>
            <a:gdLst/>
            <a:ahLst/>
            <a:cxnLst/>
            <a:rect l="l" t="t" r="r" b="b"/>
            <a:pathLst>
              <a:path w="1925440" h="679440">
                <a:moveTo>
                  <a:pt x="0" y="0"/>
                </a:moveTo>
                <a:lnTo>
                  <a:pt x="1925440" y="0"/>
                </a:lnTo>
                <a:lnTo>
                  <a:pt x="1925440" y="679440"/>
                </a:lnTo>
                <a:lnTo>
                  <a:pt x="0" y="679440"/>
                </a:lnTo>
                <a:lnTo>
                  <a:pt x="0" y="0"/>
                </a:lnTo>
                <a:close/>
              </a:path>
            </a:pathLst>
          </a:custGeom>
          <a:blipFill>
            <a:blip r:embed="rId5">
              <a:extLst>
                <a:ext uri="{96DAC541-7B7A-43D3-8B79-37D633B846F1}">
                  <asvg:svgBlip xmlns:asvg="http://schemas.microsoft.com/office/drawing/2016/SVG/main" xmlns="" r:embed="rId6"/>
                </a:ext>
              </a:extLst>
            </a:blip>
            <a:stretch>
              <a:fillRect b="-65426"/>
            </a:stretch>
          </a:blipFill>
        </p:spPr>
      </p:sp>
      <p:sp>
        <p:nvSpPr>
          <p:cNvPr id="17" name="Freeform 17"/>
          <p:cNvSpPr/>
          <p:nvPr/>
        </p:nvSpPr>
        <p:spPr>
          <a:xfrm rot="-5400000" flipH="1" flipV="1">
            <a:off x="16439340" y="1570898"/>
            <a:ext cx="1639919" cy="555523"/>
          </a:xfrm>
          <a:custGeom>
            <a:avLst/>
            <a:gdLst/>
            <a:ahLst/>
            <a:cxnLst/>
            <a:rect l="l" t="t" r="r" b="b"/>
            <a:pathLst>
              <a:path w="1639919" h="555523">
                <a:moveTo>
                  <a:pt x="1639920" y="555523"/>
                </a:moveTo>
                <a:lnTo>
                  <a:pt x="0" y="555523"/>
                </a:lnTo>
                <a:lnTo>
                  <a:pt x="0" y="0"/>
                </a:lnTo>
                <a:lnTo>
                  <a:pt x="1639920" y="0"/>
                </a:lnTo>
                <a:lnTo>
                  <a:pt x="1639920" y="555523"/>
                </a:lnTo>
                <a:close/>
              </a:path>
            </a:pathLst>
          </a:custGeom>
          <a:blipFill>
            <a:blip r:embed="rId7">
              <a:extLst>
                <a:ext uri="{96DAC541-7B7A-43D3-8B79-37D633B846F1}">
                  <asvg:svgBlip xmlns:asvg="http://schemas.microsoft.com/office/drawing/2016/SVG/main" xmlns="" r:embed="rId8"/>
                </a:ext>
              </a:extLst>
            </a:blip>
            <a:stretch>
              <a:fillRect/>
            </a:stretch>
          </a:blipFill>
        </p:spPr>
      </p:sp>
      <p:grpSp>
        <p:nvGrpSpPr>
          <p:cNvPr id="18" name="Group 18"/>
          <p:cNvGrpSpPr/>
          <p:nvPr/>
        </p:nvGrpSpPr>
        <p:grpSpPr>
          <a:xfrm>
            <a:off x="1028700" y="603339"/>
            <a:ext cx="3229596" cy="1245320"/>
            <a:chOff x="0" y="0"/>
            <a:chExt cx="4306129" cy="1660427"/>
          </a:xfrm>
        </p:grpSpPr>
        <p:sp>
          <p:nvSpPr>
            <p:cNvPr id="19" name="Freeform 19"/>
            <p:cNvSpPr/>
            <p:nvPr/>
          </p:nvSpPr>
          <p:spPr>
            <a:xfrm>
              <a:off x="1361395" y="0"/>
              <a:ext cx="1660427" cy="1660427"/>
            </a:xfrm>
            <a:custGeom>
              <a:avLst/>
              <a:gdLst/>
              <a:ahLst/>
              <a:cxnLst/>
              <a:rect l="l" t="t" r="r" b="b"/>
              <a:pathLst>
                <a:path w="1660427" h="1660427">
                  <a:moveTo>
                    <a:pt x="0" y="0"/>
                  </a:moveTo>
                  <a:lnTo>
                    <a:pt x="1660427" y="0"/>
                  </a:lnTo>
                  <a:lnTo>
                    <a:pt x="1660427" y="1660427"/>
                  </a:lnTo>
                  <a:lnTo>
                    <a:pt x="0" y="1660427"/>
                  </a:lnTo>
                  <a:lnTo>
                    <a:pt x="0" y="0"/>
                  </a:lnTo>
                  <a:close/>
                </a:path>
              </a:pathLst>
            </a:custGeom>
            <a:blipFill>
              <a:blip r:embed="rId9"/>
              <a:stretch>
                <a:fillRect/>
              </a:stretch>
            </a:blipFill>
          </p:spPr>
        </p:sp>
        <p:sp>
          <p:nvSpPr>
            <p:cNvPr id="20" name="Freeform 20"/>
            <p:cNvSpPr/>
            <p:nvPr/>
          </p:nvSpPr>
          <p:spPr>
            <a:xfrm>
              <a:off x="0" y="79553"/>
              <a:ext cx="1564289" cy="1564289"/>
            </a:xfrm>
            <a:custGeom>
              <a:avLst/>
              <a:gdLst/>
              <a:ahLst/>
              <a:cxnLst/>
              <a:rect l="l" t="t" r="r" b="b"/>
              <a:pathLst>
                <a:path w="1564289" h="1564289">
                  <a:moveTo>
                    <a:pt x="0" y="0"/>
                  </a:moveTo>
                  <a:lnTo>
                    <a:pt x="1564289" y="0"/>
                  </a:lnTo>
                  <a:lnTo>
                    <a:pt x="1564289" y="1564290"/>
                  </a:lnTo>
                  <a:lnTo>
                    <a:pt x="0" y="1564290"/>
                  </a:lnTo>
                  <a:lnTo>
                    <a:pt x="0" y="0"/>
                  </a:lnTo>
                  <a:close/>
                </a:path>
              </a:pathLst>
            </a:custGeom>
            <a:blipFill>
              <a:blip r:embed="rId10"/>
              <a:stretch>
                <a:fillRect/>
              </a:stretch>
            </a:blipFill>
          </p:spPr>
        </p:sp>
        <p:sp>
          <p:nvSpPr>
            <p:cNvPr id="21" name="Freeform 21"/>
            <p:cNvSpPr/>
            <p:nvPr/>
          </p:nvSpPr>
          <p:spPr>
            <a:xfrm>
              <a:off x="2804808" y="79553"/>
              <a:ext cx="1501320" cy="1501320"/>
            </a:xfrm>
            <a:custGeom>
              <a:avLst/>
              <a:gdLst/>
              <a:ahLst/>
              <a:cxnLst/>
              <a:rect l="l" t="t" r="r" b="b"/>
              <a:pathLst>
                <a:path w="1501320" h="1501320">
                  <a:moveTo>
                    <a:pt x="0" y="0"/>
                  </a:moveTo>
                  <a:lnTo>
                    <a:pt x="1501321" y="0"/>
                  </a:lnTo>
                  <a:lnTo>
                    <a:pt x="1501321" y="1501321"/>
                  </a:lnTo>
                  <a:lnTo>
                    <a:pt x="0" y="1501321"/>
                  </a:lnTo>
                  <a:lnTo>
                    <a:pt x="0" y="0"/>
                  </a:lnTo>
                  <a:close/>
                </a:path>
              </a:pathLst>
            </a:custGeom>
            <a:blipFill>
              <a:blip r:embed="rId11"/>
              <a:stretch>
                <a:fillRect/>
              </a:stretch>
            </a:blipFill>
          </p:spPr>
        </p:sp>
      </p:gr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8550928" y="4388011"/>
            <a:ext cx="8708372" cy="4387952"/>
            <a:chOff x="0" y="0"/>
            <a:chExt cx="1755107" cy="884359"/>
          </a:xfrm>
        </p:grpSpPr>
        <p:sp>
          <p:nvSpPr>
            <p:cNvPr id="3" name="Freeform 3"/>
            <p:cNvSpPr/>
            <p:nvPr/>
          </p:nvSpPr>
          <p:spPr>
            <a:xfrm>
              <a:off x="0" y="0"/>
              <a:ext cx="1755107" cy="884359"/>
            </a:xfrm>
            <a:custGeom>
              <a:avLst/>
              <a:gdLst/>
              <a:ahLst/>
              <a:cxnLst/>
              <a:rect l="l" t="t" r="r" b="b"/>
              <a:pathLst>
                <a:path w="1755107" h="884359">
                  <a:moveTo>
                    <a:pt x="1551908" y="0"/>
                  </a:moveTo>
                  <a:lnTo>
                    <a:pt x="0" y="0"/>
                  </a:lnTo>
                  <a:lnTo>
                    <a:pt x="203200" y="884359"/>
                  </a:lnTo>
                  <a:lnTo>
                    <a:pt x="1755107" y="884359"/>
                  </a:lnTo>
                  <a:lnTo>
                    <a:pt x="1551908" y="0"/>
                  </a:lnTo>
                  <a:close/>
                </a:path>
              </a:pathLst>
            </a:custGeom>
            <a:blipFill>
              <a:blip r:embed="rId2"/>
              <a:stretch>
                <a:fillRect t="-16236" b="-16236"/>
              </a:stretch>
            </a:blipFill>
          </p:spPr>
        </p:sp>
      </p:grpSp>
      <p:sp>
        <p:nvSpPr>
          <p:cNvPr id="4" name="TextBox 4"/>
          <p:cNvSpPr txBox="1"/>
          <p:nvPr/>
        </p:nvSpPr>
        <p:spPr>
          <a:xfrm>
            <a:off x="8916470" y="2596270"/>
            <a:ext cx="8348565" cy="1977379"/>
          </a:xfrm>
          <a:prstGeom prst="rect">
            <a:avLst/>
          </a:prstGeom>
        </p:spPr>
        <p:txBody>
          <a:bodyPr lIns="0" tIns="0" rIns="0" bIns="0" rtlCol="0" anchor="t">
            <a:spAutoFit/>
          </a:bodyPr>
          <a:lstStyle/>
          <a:p>
            <a:pPr algn="l">
              <a:lnSpc>
                <a:spcPts val="7379"/>
              </a:lnSpc>
            </a:pPr>
            <a:r>
              <a:rPr lang="en-US" sz="8999" b="1" spc="-44">
                <a:solidFill>
                  <a:srgbClr val="AB1C24"/>
                </a:solidFill>
                <a:latin typeface="Proxima Nova Condensed Heavy"/>
                <a:ea typeface="Proxima Nova Condensed Heavy"/>
                <a:cs typeface="Proxima Nova Condensed Heavy"/>
                <a:sym typeface="Proxima Nova Condensed Heavy"/>
              </a:rPr>
              <a:t>KEPEMIMPINAN</a:t>
            </a:r>
            <a:r>
              <a:rPr lang="en-US" sz="8999" b="1" spc="-44">
                <a:solidFill>
                  <a:srgbClr val="2E2E30"/>
                </a:solidFill>
                <a:latin typeface="Proxima Nova Condensed Heavy"/>
                <a:ea typeface="Proxima Nova Condensed Heavy"/>
                <a:cs typeface="Proxima Nova Condensed Heavy"/>
                <a:sym typeface="Proxima Nova Condensed Heavy"/>
              </a:rPr>
              <a:t> DIGITAL</a:t>
            </a:r>
          </a:p>
        </p:txBody>
      </p:sp>
      <p:sp>
        <p:nvSpPr>
          <p:cNvPr id="5" name="TextBox 5"/>
          <p:cNvSpPr txBox="1"/>
          <p:nvPr/>
        </p:nvSpPr>
        <p:spPr>
          <a:xfrm>
            <a:off x="1333938" y="1501185"/>
            <a:ext cx="6265300" cy="7477125"/>
          </a:xfrm>
          <a:prstGeom prst="rect">
            <a:avLst/>
          </a:prstGeom>
        </p:spPr>
        <p:txBody>
          <a:bodyPr lIns="0" tIns="0" rIns="0" bIns="0" rtlCol="0" anchor="t">
            <a:spAutoFit/>
          </a:bodyPr>
          <a:lstStyle/>
          <a:p>
            <a:pPr algn="just">
              <a:lnSpc>
                <a:spcPts val="4200"/>
              </a:lnSpc>
            </a:pPr>
            <a:r>
              <a:rPr lang="en-US" sz="3000" b="1">
                <a:solidFill>
                  <a:srgbClr val="000000"/>
                </a:solidFill>
                <a:latin typeface="Poppins Semi-Bold"/>
                <a:ea typeface="Poppins Semi-Bold"/>
                <a:cs typeface="Poppins Semi-Bold"/>
                <a:sym typeface="Poppins Semi-Bold"/>
              </a:rPr>
              <a:t>Kepemimpinan digital adalah kemampuan memimpin dengan memanfaatkan teknologi digital untuk mendorong inovasi, efisiensi, dan kolaborasi dalam organisasi. Pemimpin digital harus memiliki literasi teknologi yang baik, berpikiran terbuka terhadap perubahan, serta mampu mengintegrasikan data dan alat digital dalam pengambilan keputusan strategis. </a:t>
            </a:r>
          </a:p>
        </p:txBody>
      </p:sp>
      <p:sp>
        <p:nvSpPr>
          <p:cNvPr id="6" name="Freeform 6"/>
          <p:cNvSpPr/>
          <p:nvPr/>
        </p:nvSpPr>
        <p:spPr>
          <a:xfrm>
            <a:off x="13090753" y="3776848"/>
            <a:ext cx="3053060" cy="478313"/>
          </a:xfrm>
          <a:custGeom>
            <a:avLst/>
            <a:gdLst/>
            <a:ahLst/>
            <a:cxnLst/>
            <a:rect l="l" t="t" r="r" b="b"/>
            <a:pathLst>
              <a:path w="3053060" h="478313">
                <a:moveTo>
                  <a:pt x="0" y="0"/>
                </a:moveTo>
                <a:lnTo>
                  <a:pt x="3053060" y="0"/>
                </a:lnTo>
                <a:lnTo>
                  <a:pt x="3053060" y="478313"/>
                </a:lnTo>
                <a:lnTo>
                  <a:pt x="0" y="478313"/>
                </a:lnTo>
                <a:lnTo>
                  <a:pt x="0" y="0"/>
                </a:lnTo>
                <a:close/>
              </a:path>
            </a:pathLst>
          </a:custGeom>
          <a:blipFill>
            <a:blip r:embed="rId3">
              <a:extLst>
                <a:ext uri="{96DAC541-7B7A-43D3-8B79-37D633B846F1}">
                  <asvg:svgBlip xmlns:asvg="http://schemas.microsoft.com/office/drawing/2016/SVG/main" xmlns="" r:embed="rId4"/>
                </a:ext>
              </a:extLst>
            </a:blip>
            <a:stretch>
              <a:fillRect/>
            </a:stretch>
          </a:blipFill>
        </p:spPr>
      </p:sp>
      <p:sp>
        <p:nvSpPr>
          <p:cNvPr id="7" name="Freeform 7"/>
          <p:cNvSpPr/>
          <p:nvPr/>
        </p:nvSpPr>
        <p:spPr>
          <a:xfrm flipH="1">
            <a:off x="13959441" y="5282610"/>
            <a:ext cx="4668316" cy="5206301"/>
          </a:xfrm>
          <a:custGeom>
            <a:avLst/>
            <a:gdLst/>
            <a:ahLst/>
            <a:cxnLst/>
            <a:rect l="l" t="t" r="r" b="b"/>
            <a:pathLst>
              <a:path w="4668316" h="5206301">
                <a:moveTo>
                  <a:pt x="4668317" y="0"/>
                </a:moveTo>
                <a:lnTo>
                  <a:pt x="0" y="0"/>
                </a:lnTo>
                <a:lnTo>
                  <a:pt x="0" y="5206300"/>
                </a:lnTo>
                <a:lnTo>
                  <a:pt x="4668317" y="5206300"/>
                </a:lnTo>
                <a:lnTo>
                  <a:pt x="4668317" y="0"/>
                </a:lnTo>
                <a:close/>
              </a:path>
            </a:pathLst>
          </a:custGeom>
          <a:blipFill>
            <a:blip r:embed="rId5"/>
            <a:stretch>
              <a:fillRect/>
            </a:stretch>
          </a:blipFill>
        </p:spPr>
      </p:sp>
      <p:grpSp>
        <p:nvGrpSpPr>
          <p:cNvPr id="8" name="Group 8"/>
          <p:cNvGrpSpPr/>
          <p:nvPr/>
        </p:nvGrpSpPr>
        <p:grpSpPr>
          <a:xfrm>
            <a:off x="13265174" y="703988"/>
            <a:ext cx="3229596" cy="1245320"/>
            <a:chOff x="0" y="0"/>
            <a:chExt cx="4306129" cy="1660427"/>
          </a:xfrm>
        </p:grpSpPr>
        <p:sp>
          <p:nvSpPr>
            <p:cNvPr id="9" name="Freeform 9"/>
            <p:cNvSpPr/>
            <p:nvPr/>
          </p:nvSpPr>
          <p:spPr>
            <a:xfrm>
              <a:off x="1361395" y="0"/>
              <a:ext cx="1660427" cy="1660427"/>
            </a:xfrm>
            <a:custGeom>
              <a:avLst/>
              <a:gdLst/>
              <a:ahLst/>
              <a:cxnLst/>
              <a:rect l="l" t="t" r="r" b="b"/>
              <a:pathLst>
                <a:path w="1660427" h="1660427">
                  <a:moveTo>
                    <a:pt x="0" y="0"/>
                  </a:moveTo>
                  <a:lnTo>
                    <a:pt x="1660427" y="0"/>
                  </a:lnTo>
                  <a:lnTo>
                    <a:pt x="1660427" y="1660427"/>
                  </a:lnTo>
                  <a:lnTo>
                    <a:pt x="0" y="1660427"/>
                  </a:lnTo>
                  <a:lnTo>
                    <a:pt x="0" y="0"/>
                  </a:lnTo>
                  <a:close/>
                </a:path>
              </a:pathLst>
            </a:custGeom>
            <a:blipFill>
              <a:blip r:embed="rId6"/>
              <a:stretch>
                <a:fillRect/>
              </a:stretch>
            </a:blipFill>
          </p:spPr>
        </p:sp>
        <p:sp>
          <p:nvSpPr>
            <p:cNvPr id="10" name="Freeform 10"/>
            <p:cNvSpPr/>
            <p:nvPr/>
          </p:nvSpPr>
          <p:spPr>
            <a:xfrm>
              <a:off x="0" y="79553"/>
              <a:ext cx="1564289" cy="1564289"/>
            </a:xfrm>
            <a:custGeom>
              <a:avLst/>
              <a:gdLst/>
              <a:ahLst/>
              <a:cxnLst/>
              <a:rect l="l" t="t" r="r" b="b"/>
              <a:pathLst>
                <a:path w="1564289" h="1564289">
                  <a:moveTo>
                    <a:pt x="0" y="0"/>
                  </a:moveTo>
                  <a:lnTo>
                    <a:pt x="1564289" y="0"/>
                  </a:lnTo>
                  <a:lnTo>
                    <a:pt x="1564289" y="1564290"/>
                  </a:lnTo>
                  <a:lnTo>
                    <a:pt x="0" y="1564290"/>
                  </a:lnTo>
                  <a:lnTo>
                    <a:pt x="0" y="0"/>
                  </a:lnTo>
                  <a:close/>
                </a:path>
              </a:pathLst>
            </a:custGeom>
            <a:blipFill>
              <a:blip r:embed="rId7"/>
              <a:stretch>
                <a:fillRect/>
              </a:stretch>
            </a:blipFill>
          </p:spPr>
        </p:sp>
        <p:sp>
          <p:nvSpPr>
            <p:cNvPr id="11" name="Freeform 11"/>
            <p:cNvSpPr/>
            <p:nvPr/>
          </p:nvSpPr>
          <p:spPr>
            <a:xfrm>
              <a:off x="2804808" y="79553"/>
              <a:ext cx="1501320" cy="1501320"/>
            </a:xfrm>
            <a:custGeom>
              <a:avLst/>
              <a:gdLst/>
              <a:ahLst/>
              <a:cxnLst/>
              <a:rect l="l" t="t" r="r" b="b"/>
              <a:pathLst>
                <a:path w="1501320" h="1501320">
                  <a:moveTo>
                    <a:pt x="0" y="0"/>
                  </a:moveTo>
                  <a:lnTo>
                    <a:pt x="1501321" y="0"/>
                  </a:lnTo>
                  <a:lnTo>
                    <a:pt x="1501321" y="1501321"/>
                  </a:lnTo>
                  <a:lnTo>
                    <a:pt x="0" y="1501321"/>
                  </a:lnTo>
                  <a:lnTo>
                    <a:pt x="0" y="0"/>
                  </a:lnTo>
                  <a:close/>
                </a:path>
              </a:pathLst>
            </a:custGeom>
            <a:blipFill>
              <a:blip r:embed="rId8"/>
              <a:stretch>
                <a:fillRect/>
              </a:stretch>
            </a:blipFill>
          </p:spPr>
        </p:sp>
      </p:gr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1028700" y="7553238"/>
            <a:ext cx="10896444" cy="1924039"/>
          </a:xfrm>
          <a:prstGeom prst="rect">
            <a:avLst/>
          </a:prstGeom>
        </p:spPr>
        <p:txBody>
          <a:bodyPr lIns="0" tIns="0" rIns="0" bIns="0" rtlCol="0" anchor="t">
            <a:spAutoFit/>
          </a:bodyPr>
          <a:lstStyle/>
          <a:p>
            <a:pPr algn="l">
              <a:lnSpc>
                <a:spcPts val="7199"/>
              </a:lnSpc>
            </a:pPr>
            <a:r>
              <a:rPr lang="en-US" sz="8999" b="1" spc="-44">
                <a:solidFill>
                  <a:srgbClr val="2E2E30"/>
                </a:solidFill>
                <a:latin typeface="Proxima Nova Condensed Heavy"/>
                <a:ea typeface="Proxima Nova Condensed Heavy"/>
                <a:cs typeface="Proxima Nova Condensed Heavy"/>
                <a:sym typeface="Proxima Nova Condensed Heavy"/>
              </a:rPr>
              <a:t>KEPEMIMPINAN </a:t>
            </a:r>
            <a:r>
              <a:rPr lang="en-US" sz="8999" b="1" spc="-44">
                <a:solidFill>
                  <a:srgbClr val="AB1C24"/>
                </a:solidFill>
                <a:latin typeface="Proxima Nova Condensed Heavy"/>
                <a:ea typeface="Proxima Nova Condensed Heavy"/>
                <a:cs typeface="Proxima Nova Condensed Heavy"/>
                <a:sym typeface="Proxima Nova Condensed Heavy"/>
              </a:rPr>
              <a:t>TRANSFORMASIONAL</a:t>
            </a:r>
          </a:p>
        </p:txBody>
      </p:sp>
      <p:sp>
        <p:nvSpPr>
          <p:cNvPr id="3" name="TextBox 3"/>
          <p:cNvSpPr txBox="1"/>
          <p:nvPr/>
        </p:nvSpPr>
        <p:spPr>
          <a:xfrm>
            <a:off x="8105513" y="2367360"/>
            <a:ext cx="8822073" cy="4810125"/>
          </a:xfrm>
          <a:prstGeom prst="rect">
            <a:avLst/>
          </a:prstGeom>
        </p:spPr>
        <p:txBody>
          <a:bodyPr lIns="0" tIns="0" rIns="0" bIns="0" rtlCol="0" anchor="t">
            <a:spAutoFit/>
          </a:bodyPr>
          <a:lstStyle/>
          <a:p>
            <a:pPr algn="just">
              <a:lnSpc>
                <a:spcPts val="4200"/>
              </a:lnSpc>
            </a:pPr>
            <a:r>
              <a:rPr lang="en-US" sz="3000" b="1">
                <a:solidFill>
                  <a:srgbClr val="000000"/>
                </a:solidFill>
                <a:latin typeface="Poppins Semi-Bold"/>
                <a:ea typeface="Poppins Semi-Bold"/>
                <a:cs typeface="Poppins Semi-Bold"/>
                <a:sym typeface="Poppins Semi-Bold"/>
              </a:rPr>
              <a:t>Kepemimpinan transformasional adalah gaya kepemimpinan yang berfokus pada inspirasi, motivasi, dan perubahan positif dalam organisasi. Pemimpin transformasional mampu membangkitkan semangat dan komitmen anggota tim melalui visi yang jelas, teladan yang kuat, serta perhatian terhadap kebutuhan dan potensi individu.</a:t>
            </a:r>
          </a:p>
        </p:txBody>
      </p:sp>
      <p:grpSp>
        <p:nvGrpSpPr>
          <p:cNvPr id="4" name="Group 4"/>
          <p:cNvGrpSpPr/>
          <p:nvPr/>
        </p:nvGrpSpPr>
        <p:grpSpPr>
          <a:xfrm>
            <a:off x="-1413166" y="2371292"/>
            <a:ext cx="8923500" cy="4191000"/>
            <a:chOff x="0" y="0"/>
            <a:chExt cx="1487250" cy="698500"/>
          </a:xfrm>
        </p:grpSpPr>
        <p:sp>
          <p:nvSpPr>
            <p:cNvPr id="5" name="Freeform 5"/>
            <p:cNvSpPr/>
            <p:nvPr/>
          </p:nvSpPr>
          <p:spPr>
            <a:xfrm>
              <a:off x="0" y="0"/>
              <a:ext cx="1487250" cy="698500"/>
            </a:xfrm>
            <a:custGeom>
              <a:avLst/>
              <a:gdLst/>
              <a:ahLst/>
              <a:cxnLst/>
              <a:rect l="l" t="t" r="r" b="b"/>
              <a:pathLst>
                <a:path w="1487250" h="698500">
                  <a:moveTo>
                    <a:pt x="1487250" y="349250"/>
                  </a:moveTo>
                  <a:lnTo>
                    <a:pt x="1284050" y="698500"/>
                  </a:lnTo>
                  <a:lnTo>
                    <a:pt x="203200" y="698500"/>
                  </a:lnTo>
                  <a:lnTo>
                    <a:pt x="0" y="349250"/>
                  </a:lnTo>
                  <a:lnTo>
                    <a:pt x="203200" y="0"/>
                  </a:lnTo>
                  <a:lnTo>
                    <a:pt x="1284050" y="0"/>
                  </a:lnTo>
                  <a:lnTo>
                    <a:pt x="1487250" y="349250"/>
                  </a:lnTo>
                  <a:close/>
                </a:path>
              </a:pathLst>
            </a:custGeom>
            <a:blipFill>
              <a:blip r:embed="rId2"/>
              <a:stretch>
                <a:fillRect t="-5927" b="-36019"/>
              </a:stretch>
            </a:blipFill>
          </p:spPr>
        </p:sp>
      </p:grpSp>
      <p:grpSp>
        <p:nvGrpSpPr>
          <p:cNvPr id="6" name="Group 6"/>
          <p:cNvGrpSpPr/>
          <p:nvPr/>
        </p:nvGrpSpPr>
        <p:grpSpPr>
          <a:xfrm>
            <a:off x="12044987" y="6882210"/>
            <a:ext cx="5214313" cy="975528"/>
            <a:chOff x="0" y="0"/>
            <a:chExt cx="1373317" cy="256929"/>
          </a:xfrm>
        </p:grpSpPr>
        <p:sp>
          <p:nvSpPr>
            <p:cNvPr id="7" name="Freeform 7"/>
            <p:cNvSpPr/>
            <p:nvPr/>
          </p:nvSpPr>
          <p:spPr>
            <a:xfrm>
              <a:off x="0" y="0"/>
              <a:ext cx="1373317" cy="256929"/>
            </a:xfrm>
            <a:custGeom>
              <a:avLst/>
              <a:gdLst/>
              <a:ahLst/>
              <a:cxnLst/>
              <a:rect l="l" t="t" r="r" b="b"/>
              <a:pathLst>
                <a:path w="1373317" h="256929">
                  <a:moveTo>
                    <a:pt x="0" y="0"/>
                  </a:moveTo>
                  <a:lnTo>
                    <a:pt x="1373317" y="0"/>
                  </a:lnTo>
                  <a:lnTo>
                    <a:pt x="1373317" y="256929"/>
                  </a:lnTo>
                  <a:lnTo>
                    <a:pt x="0" y="256929"/>
                  </a:lnTo>
                  <a:close/>
                </a:path>
              </a:pathLst>
            </a:custGeom>
            <a:solidFill>
              <a:srgbClr val="AB1C24"/>
            </a:solidFill>
          </p:spPr>
        </p:sp>
        <p:sp>
          <p:nvSpPr>
            <p:cNvPr id="8" name="TextBox 8"/>
            <p:cNvSpPr txBox="1"/>
            <p:nvPr/>
          </p:nvSpPr>
          <p:spPr>
            <a:xfrm>
              <a:off x="0" y="-66675"/>
              <a:ext cx="1373317" cy="323604"/>
            </a:xfrm>
            <a:prstGeom prst="rect">
              <a:avLst/>
            </a:prstGeom>
          </p:spPr>
          <p:txBody>
            <a:bodyPr lIns="50800" tIns="50800" rIns="50800" bIns="50800" rtlCol="0" anchor="ctr"/>
            <a:lstStyle/>
            <a:p>
              <a:pPr algn="ctr">
                <a:lnSpc>
                  <a:spcPts val="3640"/>
                </a:lnSpc>
              </a:pPr>
              <a:endParaRPr/>
            </a:p>
          </p:txBody>
        </p:sp>
      </p:grpSp>
      <p:sp>
        <p:nvSpPr>
          <p:cNvPr id="9" name="TextBox 9"/>
          <p:cNvSpPr txBox="1"/>
          <p:nvPr/>
        </p:nvSpPr>
        <p:spPr>
          <a:xfrm>
            <a:off x="12796197" y="7133754"/>
            <a:ext cx="4131390" cy="398780"/>
          </a:xfrm>
          <a:prstGeom prst="rect">
            <a:avLst/>
          </a:prstGeom>
        </p:spPr>
        <p:txBody>
          <a:bodyPr lIns="0" tIns="0" rIns="0" bIns="0" rtlCol="0" anchor="t">
            <a:spAutoFit/>
          </a:bodyPr>
          <a:lstStyle/>
          <a:p>
            <a:pPr algn="ctr">
              <a:lnSpc>
                <a:spcPts val="3220"/>
              </a:lnSpc>
            </a:pPr>
            <a:r>
              <a:rPr lang="en-US" sz="2300" b="1">
                <a:solidFill>
                  <a:srgbClr val="FFFFFF"/>
                </a:solidFill>
                <a:latin typeface="Poppins Bold"/>
                <a:ea typeface="Poppins Bold"/>
                <a:cs typeface="Poppins Bold"/>
                <a:sym typeface="Poppins Bold"/>
              </a:rPr>
              <a:t>Visi yang Menginspirasi </a:t>
            </a:r>
          </a:p>
        </p:txBody>
      </p:sp>
      <p:sp>
        <p:nvSpPr>
          <p:cNvPr id="10" name="Freeform 10"/>
          <p:cNvSpPr/>
          <p:nvPr/>
        </p:nvSpPr>
        <p:spPr>
          <a:xfrm>
            <a:off x="12345003" y="7214575"/>
            <a:ext cx="334468" cy="334468"/>
          </a:xfrm>
          <a:custGeom>
            <a:avLst/>
            <a:gdLst/>
            <a:ahLst/>
            <a:cxnLst/>
            <a:rect l="l" t="t" r="r" b="b"/>
            <a:pathLst>
              <a:path w="334468" h="334468">
                <a:moveTo>
                  <a:pt x="0" y="0"/>
                </a:moveTo>
                <a:lnTo>
                  <a:pt x="334468" y="0"/>
                </a:lnTo>
                <a:lnTo>
                  <a:pt x="334468" y="334469"/>
                </a:lnTo>
                <a:lnTo>
                  <a:pt x="0" y="334469"/>
                </a:lnTo>
                <a:lnTo>
                  <a:pt x="0" y="0"/>
                </a:lnTo>
                <a:close/>
              </a:path>
            </a:pathLst>
          </a:custGeom>
          <a:blipFill>
            <a:blip r:embed="rId3">
              <a:extLst>
                <a:ext uri="{96DAC541-7B7A-43D3-8B79-37D633B846F1}">
                  <asvg:svgBlip xmlns:asvg="http://schemas.microsoft.com/office/drawing/2016/SVG/main" xmlns="" r:embed="rId4"/>
                </a:ext>
              </a:extLst>
            </a:blip>
            <a:stretch>
              <a:fillRect/>
            </a:stretch>
          </a:blipFill>
        </p:spPr>
      </p:sp>
      <p:grpSp>
        <p:nvGrpSpPr>
          <p:cNvPr id="11" name="Group 11"/>
          <p:cNvGrpSpPr/>
          <p:nvPr/>
        </p:nvGrpSpPr>
        <p:grpSpPr>
          <a:xfrm>
            <a:off x="12044987" y="8093572"/>
            <a:ext cx="5214313" cy="975528"/>
            <a:chOff x="0" y="0"/>
            <a:chExt cx="1373317" cy="256929"/>
          </a:xfrm>
        </p:grpSpPr>
        <p:sp>
          <p:nvSpPr>
            <p:cNvPr id="12" name="Freeform 12"/>
            <p:cNvSpPr/>
            <p:nvPr/>
          </p:nvSpPr>
          <p:spPr>
            <a:xfrm>
              <a:off x="0" y="0"/>
              <a:ext cx="1373317" cy="256929"/>
            </a:xfrm>
            <a:custGeom>
              <a:avLst/>
              <a:gdLst/>
              <a:ahLst/>
              <a:cxnLst/>
              <a:rect l="l" t="t" r="r" b="b"/>
              <a:pathLst>
                <a:path w="1373317" h="256929">
                  <a:moveTo>
                    <a:pt x="0" y="0"/>
                  </a:moveTo>
                  <a:lnTo>
                    <a:pt x="1373317" y="0"/>
                  </a:lnTo>
                  <a:lnTo>
                    <a:pt x="1373317" y="256929"/>
                  </a:lnTo>
                  <a:lnTo>
                    <a:pt x="0" y="256929"/>
                  </a:lnTo>
                  <a:close/>
                </a:path>
              </a:pathLst>
            </a:custGeom>
            <a:solidFill>
              <a:srgbClr val="2E2E30"/>
            </a:solidFill>
          </p:spPr>
        </p:sp>
        <p:sp>
          <p:nvSpPr>
            <p:cNvPr id="13" name="TextBox 13"/>
            <p:cNvSpPr txBox="1"/>
            <p:nvPr/>
          </p:nvSpPr>
          <p:spPr>
            <a:xfrm>
              <a:off x="0" y="-66675"/>
              <a:ext cx="1373317" cy="323604"/>
            </a:xfrm>
            <a:prstGeom prst="rect">
              <a:avLst/>
            </a:prstGeom>
          </p:spPr>
          <p:txBody>
            <a:bodyPr lIns="50800" tIns="50800" rIns="50800" bIns="50800" rtlCol="0" anchor="ctr"/>
            <a:lstStyle/>
            <a:p>
              <a:pPr algn="ctr">
                <a:lnSpc>
                  <a:spcPts val="3640"/>
                </a:lnSpc>
              </a:pPr>
              <a:endParaRPr/>
            </a:p>
          </p:txBody>
        </p:sp>
      </p:grpSp>
      <p:sp>
        <p:nvSpPr>
          <p:cNvPr id="14" name="TextBox 14"/>
          <p:cNvSpPr txBox="1"/>
          <p:nvPr/>
        </p:nvSpPr>
        <p:spPr>
          <a:xfrm>
            <a:off x="12796197" y="8345116"/>
            <a:ext cx="4131390" cy="398780"/>
          </a:xfrm>
          <a:prstGeom prst="rect">
            <a:avLst/>
          </a:prstGeom>
        </p:spPr>
        <p:txBody>
          <a:bodyPr lIns="0" tIns="0" rIns="0" bIns="0" rtlCol="0" anchor="t">
            <a:spAutoFit/>
          </a:bodyPr>
          <a:lstStyle/>
          <a:p>
            <a:pPr algn="ctr">
              <a:lnSpc>
                <a:spcPts val="3220"/>
              </a:lnSpc>
            </a:pPr>
            <a:r>
              <a:rPr lang="en-US" sz="2300" b="1">
                <a:solidFill>
                  <a:srgbClr val="FFFFFF"/>
                </a:solidFill>
                <a:latin typeface="Poppins Bold"/>
                <a:ea typeface="Poppins Bold"/>
                <a:cs typeface="Poppins Bold"/>
                <a:sym typeface="Poppins Bold"/>
              </a:rPr>
              <a:t>Motivasi dan Semangat</a:t>
            </a:r>
          </a:p>
        </p:txBody>
      </p:sp>
      <p:sp>
        <p:nvSpPr>
          <p:cNvPr id="15" name="Freeform 15"/>
          <p:cNvSpPr/>
          <p:nvPr/>
        </p:nvSpPr>
        <p:spPr>
          <a:xfrm>
            <a:off x="12345003" y="8425938"/>
            <a:ext cx="334468" cy="334468"/>
          </a:xfrm>
          <a:custGeom>
            <a:avLst/>
            <a:gdLst/>
            <a:ahLst/>
            <a:cxnLst/>
            <a:rect l="l" t="t" r="r" b="b"/>
            <a:pathLst>
              <a:path w="334468" h="334468">
                <a:moveTo>
                  <a:pt x="0" y="0"/>
                </a:moveTo>
                <a:lnTo>
                  <a:pt x="334468" y="0"/>
                </a:lnTo>
                <a:lnTo>
                  <a:pt x="334468" y="334468"/>
                </a:lnTo>
                <a:lnTo>
                  <a:pt x="0" y="334468"/>
                </a:lnTo>
                <a:lnTo>
                  <a:pt x="0" y="0"/>
                </a:lnTo>
                <a:close/>
              </a:path>
            </a:pathLst>
          </a:custGeom>
          <a:blipFill>
            <a:blip r:embed="rId3">
              <a:extLst>
                <a:ext uri="{96DAC541-7B7A-43D3-8B79-37D633B846F1}">
                  <asvg:svgBlip xmlns:asvg="http://schemas.microsoft.com/office/drawing/2016/SVG/main" xmlns="" r:embed="rId4"/>
                </a:ext>
              </a:extLst>
            </a:blip>
            <a:stretch>
              <a:fillRect/>
            </a:stretch>
          </a:blipFill>
        </p:spPr>
      </p:sp>
      <p:sp>
        <p:nvSpPr>
          <p:cNvPr id="16" name="Freeform 16"/>
          <p:cNvSpPr/>
          <p:nvPr/>
        </p:nvSpPr>
        <p:spPr>
          <a:xfrm rot="5400000">
            <a:off x="9278641" y="7360358"/>
            <a:ext cx="736305" cy="1230593"/>
          </a:xfrm>
          <a:custGeom>
            <a:avLst/>
            <a:gdLst/>
            <a:ahLst/>
            <a:cxnLst/>
            <a:rect l="l" t="t" r="r" b="b"/>
            <a:pathLst>
              <a:path w="736305" h="1230593">
                <a:moveTo>
                  <a:pt x="0" y="0"/>
                </a:moveTo>
                <a:lnTo>
                  <a:pt x="736305" y="0"/>
                </a:lnTo>
                <a:lnTo>
                  <a:pt x="736305" y="1230593"/>
                </a:lnTo>
                <a:lnTo>
                  <a:pt x="0" y="1230593"/>
                </a:lnTo>
                <a:lnTo>
                  <a:pt x="0" y="0"/>
                </a:lnTo>
                <a:close/>
              </a:path>
            </a:pathLst>
          </a:custGeom>
          <a:blipFill>
            <a:blip r:embed="rId5">
              <a:extLst>
                <a:ext uri="{96DAC541-7B7A-43D3-8B79-37D633B846F1}">
                  <asvg:svgBlip xmlns:asvg="http://schemas.microsoft.com/office/drawing/2016/SVG/main" xmlns="" r:embed="rId6"/>
                </a:ext>
              </a:extLst>
            </a:blip>
            <a:stretch>
              <a:fillRect/>
            </a:stretch>
          </a:blipFill>
        </p:spPr>
      </p:sp>
      <p:sp>
        <p:nvSpPr>
          <p:cNvPr id="17" name="Freeform 17"/>
          <p:cNvSpPr/>
          <p:nvPr/>
        </p:nvSpPr>
        <p:spPr>
          <a:xfrm rot="-10800000" flipH="1" flipV="1">
            <a:off x="1028700" y="1541601"/>
            <a:ext cx="1906245" cy="645741"/>
          </a:xfrm>
          <a:custGeom>
            <a:avLst/>
            <a:gdLst/>
            <a:ahLst/>
            <a:cxnLst/>
            <a:rect l="l" t="t" r="r" b="b"/>
            <a:pathLst>
              <a:path w="1906245" h="645741">
                <a:moveTo>
                  <a:pt x="1906245" y="645741"/>
                </a:moveTo>
                <a:lnTo>
                  <a:pt x="0" y="645741"/>
                </a:lnTo>
                <a:lnTo>
                  <a:pt x="0" y="0"/>
                </a:lnTo>
                <a:lnTo>
                  <a:pt x="1906245" y="0"/>
                </a:lnTo>
                <a:lnTo>
                  <a:pt x="1906245" y="645741"/>
                </a:lnTo>
                <a:close/>
              </a:path>
            </a:pathLst>
          </a:custGeom>
          <a:blipFill>
            <a:blip r:embed="rId7">
              <a:extLst>
                <a:ext uri="{96DAC541-7B7A-43D3-8B79-37D633B846F1}">
                  <asvg:svgBlip xmlns:asvg="http://schemas.microsoft.com/office/drawing/2016/SVG/main" xmlns="" r:embed="rId8"/>
                </a:ext>
              </a:extLst>
            </a:blip>
            <a:stretch>
              <a:fillRect/>
            </a:stretch>
          </a:blipFill>
        </p:spPr>
      </p:sp>
      <p:grpSp>
        <p:nvGrpSpPr>
          <p:cNvPr id="18" name="Group 18"/>
          <p:cNvGrpSpPr/>
          <p:nvPr/>
        </p:nvGrpSpPr>
        <p:grpSpPr>
          <a:xfrm>
            <a:off x="13697990" y="969639"/>
            <a:ext cx="3229596" cy="1245320"/>
            <a:chOff x="0" y="0"/>
            <a:chExt cx="4306129" cy="1660427"/>
          </a:xfrm>
        </p:grpSpPr>
        <p:sp>
          <p:nvSpPr>
            <p:cNvPr id="19" name="Freeform 19"/>
            <p:cNvSpPr/>
            <p:nvPr/>
          </p:nvSpPr>
          <p:spPr>
            <a:xfrm>
              <a:off x="1361395" y="0"/>
              <a:ext cx="1660427" cy="1660427"/>
            </a:xfrm>
            <a:custGeom>
              <a:avLst/>
              <a:gdLst/>
              <a:ahLst/>
              <a:cxnLst/>
              <a:rect l="l" t="t" r="r" b="b"/>
              <a:pathLst>
                <a:path w="1660427" h="1660427">
                  <a:moveTo>
                    <a:pt x="0" y="0"/>
                  </a:moveTo>
                  <a:lnTo>
                    <a:pt x="1660427" y="0"/>
                  </a:lnTo>
                  <a:lnTo>
                    <a:pt x="1660427" y="1660427"/>
                  </a:lnTo>
                  <a:lnTo>
                    <a:pt x="0" y="1660427"/>
                  </a:lnTo>
                  <a:lnTo>
                    <a:pt x="0" y="0"/>
                  </a:lnTo>
                  <a:close/>
                </a:path>
              </a:pathLst>
            </a:custGeom>
            <a:blipFill>
              <a:blip r:embed="rId9"/>
              <a:stretch>
                <a:fillRect/>
              </a:stretch>
            </a:blipFill>
          </p:spPr>
        </p:sp>
        <p:sp>
          <p:nvSpPr>
            <p:cNvPr id="20" name="Freeform 20"/>
            <p:cNvSpPr/>
            <p:nvPr/>
          </p:nvSpPr>
          <p:spPr>
            <a:xfrm>
              <a:off x="0" y="79553"/>
              <a:ext cx="1564289" cy="1564289"/>
            </a:xfrm>
            <a:custGeom>
              <a:avLst/>
              <a:gdLst/>
              <a:ahLst/>
              <a:cxnLst/>
              <a:rect l="l" t="t" r="r" b="b"/>
              <a:pathLst>
                <a:path w="1564289" h="1564289">
                  <a:moveTo>
                    <a:pt x="0" y="0"/>
                  </a:moveTo>
                  <a:lnTo>
                    <a:pt x="1564289" y="0"/>
                  </a:lnTo>
                  <a:lnTo>
                    <a:pt x="1564289" y="1564290"/>
                  </a:lnTo>
                  <a:lnTo>
                    <a:pt x="0" y="1564290"/>
                  </a:lnTo>
                  <a:lnTo>
                    <a:pt x="0" y="0"/>
                  </a:lnTo>
                  <a:close/>
                </a:path>
              </a:pathLst>
            </a:custGeom>
            <a:blipFill>
              <a:blip r:embed="rId10"/>
              <a:stretch>
                <a:fillRect/>
              </a:stretch>
            </a:blipFill>
          </p:spPr>
        </p:sp>
        <p:sp>
          <p:nvSpPr>
            <p:cNvPr id="21" name="Freeform 21"/>
            <p:cNvSpPr/>
            <p:nvPr/>
          </p:nvSpPr>
          <p:spPr>
            <a:xfrm>
              <a:off x="2804808" y="79553"/>
              <a:ext cx="1501320" cy="1501320"/>
            </a:xfrm>
            <a:custGeom>
              <a:avLst/>
              <a:gdLst/>
              <a:ahLst/>
              <a:cxnLst/>
              <a:rect l="l" t="t" r="r" b="b"/>
              <a:pathLst>
                <a:path w="1501320" h="1501320">
                  <a:moveTo>
                    <a:pt x="0" y="0"/>
                  </a:moveTo>
                  <a:lnTo>
                    <a:pt x="1501321" y="0"/>
                  </a:lnTo>
                  <a:lnTo>
                    <a:pt x="1501321" y="1501321"/>
                  </a:lnTo>
                  <a:lnTo>
                    <a:pt x="0" y="1501321"/>
                  </a:lnTo>
                  <a:lnTo>
                    <a:pt x="0" y="0"/>
                  </a:lnTo>
                  <a:close/>
                </a:path>
              </a:pathLst>
            </a:custGeom>
            <a:blipFill>
              <a:blip r:embed="rId11"/>
              <a:stretch>
                <a:fillRect/>
              </a:stretch>
            </a:blipFill>
          </p:spPr>
        </p:sp>
      </p:gr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220499" y="8529023"/>
            <a:ext cx="2510306" cy="885825"/>
          </a:xfrm>
          <a:custGeom>
            <a:avLst/>
            <a:gdLst/>
            <a:ahLst/>
            <a:cxnLst/>
            <a:rect l="l" t="t" r="r" b="b"/>
            <a:pathLst>
              <a:path w="2510306" h="885825">
                <a:moveTo>
                  <a:pt x="0" y="0"/>
                </a:moveTo>
                <a:lnTo>
                  <a:pt x="2510306" y="0"/>
                </a:lnTo>
                <a:lnTo>
                  <a:pt x="2510306" y="885825"/>
                </a:lnTo>
                <a:lnTo>
                  <a:pt x="0" y="885825"/>
                </a:lnTo>
                <a:lnTo>
                  <a:pt x="0" y="0"/>
                </a:lnTo>
                <a:close/>
              </a:path>
            </a:pathLst>
          </a:custGeom>
          <a:blipFill>
            <a:blip r:embed="rId2">
              <a:extLst>
                <a:ext uri="{96DAC541-7B7A-43D3-8B79-37D633B846F1}">
                  <asvg:svgBlip xmlns:asvg="http://schemas.microsoft.com/office/drawing/2016/SVG/main" xmlns="" r:embed="rId3"/>
                </a:ext>
              </a:extLst>
            </a:blip>
            <a:stretch>
              <a:fillRect b="-65426"/>
            </a:stretch>
          </a:blipFill>
        </p:spPr>
      </p:sp>
      <p:grpSp>
        <p:nvGrpSpPr>
          <p:cNvPr id="3" name="Group 3"/>
          <p:cNvGrpSpPr/>
          <p:nvPr/>
        </p:nvGrpSpPr>
        <p:grpSpPr>
          <a:xfrm>
            <a:off x="1028700" y="5143500"/>
            <a:ext cx="18145376" cy="3971229"/>
            <a:chOff x="0" y="0"/>
            <a:chExt cx="2811194" cy="615247"/>
          </a:xfrm>
        </p:grpSpPr>
        <p:sp>
          <p:nvSpPr>
            <p:cNvPr id="4" name="Freeform 4"/>
            <p:cNvSpPr/>
            <p:nvPr/>
          </p:nvSpPr>
          <p:spPr>
            <a:xfrm>
              <a:off x="0" y="0"/>
              <a:ext cx="2811194" cy="615247"/>
            </a:xfrm>
            <a:custGeom>
              <a:avLst/>
              <a:gdLst/>
              <a:ahLst/>
              <a:cxnLst/>
              <a:rect l="l" t="t" r="r" b="b"/>
              <a:pathLst>
                <a:path w="2811194" h="615247">
                  <a:moveTo>
                    <a:pt x="0" y="0"/>
                  </a:moveTo>
                  <a:lnTo>
                    <a:pt x="2811194" y="0"/>
                  </a:lnTo>
                  <a:lnTo>
                    <a:pt x="2811194" y="615247"/>
                  </a:lnTo>
                  <a:lnTo>
                    <a:pt x="0" y="615247"/>
                  </a:lnTo>
                  <a:close/>
                </a:path>
              </a:pathLst>
            </a:custGeom>
            <a:blipFill>
              <a:blip r:embed="rId4"/>
              <a:stretch>
                <a:fillRect t="-86974" b="-117449"/>
              </a:stretch>
            </a:blipFill>
          </p:spPr>
        </p:sp>
      </p:grpSp>
      <p:sp>
        <p:nvSpPr>
          <p:cNvPr id="5" name="Freeform 5"/>
          <p:cNvSpPr/>
          <p:nvPr/>
        </p:nvSpPr>
        <p:spPr>
          <a:xfrm rot="-5400000" flipH="1">
            <a:off x="14961552" y="10837"/>
            <a:ext cx="3840888" cy="3067909"/>
          </a:xfrm>
          <a:custGeom>
            <a:avLst/>
            <a:gdLst/>
            <a:ahLst/>
            <a:cxnLst/>
            <a:rect l="l" t="t" r="r" b="b"/>
            <a:pathLst>
              <a:path w="3840888" h="3067909">
                <a:moveTo>
                  <a:pt x="3840888" y="0"/>
                </a:moveTo>
                <a:lnTo>
                  <a:pt x="0" y="0"/>
                </a:lnTo>
                <a:lnTo>
                  <a:pt x="0" y="3067909"/>
                </a:lnTo>
                <a:lnTo>
                  <a:pt x="3840888" y="3067909"/>
                </a:lnTo>
                <a:lnTo>
                  <a:pt x="3840888" y="0"/>
                </a:lnTo>
                <a:close/>
              </a:path>
            </a:pathLst>
          </a:custGeom>
          <a:blipFill>
            <a:blip r:embed="rId5"/>
            <a:stretch>
              <a:fillRect/>
            </a:stretch>
          </a:blipFill>
        </p:spPr>
      </p:sp>
      <p:sp>
        <p:nvSpPr>
          <p:cNvPr id="6" name="TextBox 6"/>
          <p:cNvSpPr txBox="1"/>
          <p:nvPr/>
        </p:nvSpPr>
        <p:spPr>
          <a:xfrm>
            <a:off x="8981317" y="3198549"/>
            <a:ext cx="8277983" cy="1828787"/>
          </a:xfrm>
          <a:prstGeom prst="rect">
            <a:avLst/>
          </a:prstGeom>
        </p:spPr>
        <p:txBody>
          <a:bodyPr lIns="0" tIns="0" rIns="0" bIns="0" rtlCol="0" anchor="t">
            <a:spAutoFit/>
          </a:bodyPr>
          <a:lstStyle/>
          <a:p>
            <a:pPr algn="r">
              <a:lnSpc>
                <a:spcPts val="6749"/>
              </a:lnSpc>
            </a:pPr>
            <a:r>
              <a:rPr lang="en-US" sz="8999" b="1" spc="-44">
                <a:solidFill>
                  <a:srgbClr val="AB1C24"/>
                </a:solidFill>
                <a:latin typeface="Proxima Nova Condensed Heavy"/>
                <a:ea typeface="Proxima Nova Condensed Heavy"/>
                <a:cs typeface="Proxima Nova Condensed Heavy"/>
                <a:sym typeface="Proxima Nova Condensed Heavy"/>
              </a:rPr>
              <a:t>KEPEMIMPINAN</a:t>
            </a:r>
            <a:r>
              <a:rPr lang="en-US" sz="8999" b="1" spc="-44">
                <a:solidFill>
                  <a:srgbClr val="2E2E30"/>
                </a:solidFill>
                <a:latin typeface="Proxima Nova Condensed Heavy"/>
                <a:ea typeface="Proxima Nova Condensed Heavy"/>
                <a:cs typeface="Proxima Nova Condensed Heavy"/>
                <a:sym typeface="Proxima Nova Condensed Heavy"/>
              </a:rPr>
              <a:t> ADAPTIF</a:t>
            </a:r>
          </a:p>
        </p:txBody>
      </p:sp>
      <p:sp>
        <p:nvSpPr>
          <p:cNvPr id="7" name="TextBox 7"/>
          <p:cNvSpPr txBox="1"/>
          <p:nvPr/>
        </p:nvSpPr>
        <p:spPr>
          <a:xfrm>
            <a:off x="1028700" y="1817411"/>
            <a:ext cx="7592810" cy="3209925"/>
          </a:xfrm>
          <a:prstGeom prst="rect">
            <a:avLst/>
          </a:prstGeom>
        </p:spPr>
        <p:txBody>
          <a:bodyPr lIns="0" tIns="0" rIns="0" bIns="0" rtlCol="0" anchor="t">
            <a:spAutoFit/>
          </a:bodyPr>
          <a:lstStyle/>
          <a:p>
            <a:pPr algn="just">
              <a:lnSpc>
                <a:spcPts val="4200"/>
              </a:lnSpc>
            </a:pPr>
            <a:r>
              <a:rPr lang="en-US" sz="3000" b="1">
                <a:solidFill>
                  <a:srgbClr val="000000"/>
                </a:solidFill>
                <a:latin typeface="Poppins Semi-Bold"/>
                <a:ea typeface="Poppins Semi-Bold"/>
                <a:cs typeface="Poppins Semi-Bold"/>
                <a:sym typeface="Poppins Semi-Bold"/>
              </a:rPr>
              <a:t>Kepemimpinan adaptif adalah kemampuan seorang pemimpin untuk menyesuaikan diri dan memimpin secara efektif di tengah perubahan, ketidakpastian, serta tantangan yang kompleks.</a:t>
            </a:r>
          </a:p>
        </p:txBody>
      </p:sp>
      <p:sp>
        <p:nvSpPr>
          <p:cNvPr id="8" name="Freeform 8"/>
          <p:cNvSpPr/>
          <p:nvPr/>
        </p:nvSpPr>
        <p:spPr>
          <a:xfrm rot="-10800000">
            <a:off x="10547500" y="4109436"/>
            <a:ext cx="1908986" cy="646669"/>
          </a:xfrm>
          <a:custGeom>
            <a:avLst/>
            <a:gdLst/>
            <a:ahLst/>
            <a:cxnLst/>
            <a:rect l="l" t="t" r="r" b="b"/>
            <a:pathLst>
              <a:path w="1908986" h="646669">
                <a:moveTo>
                  <a:pt x="0" y="0"/>
                </a:moveTo>
                <a:lnTo>
                  <a:pt x="1908985" y="0"/>
                </a:lnTo>
                <a:lnTo>
                  <a:pt x="1908985" y="646669"/>
                </a:lnTo>
                <a:lnTo>
                  <a:pt x="0" y="646669"/>
                </a:lnTo>
                <a:lnTo>
                  <a:pt x="0" y="0"/>
                </a:lnTo>
                <a:close/>
              </a:path>
            </a:pathLst>
          </a:custGeom>
          <a:blipFill>
            <a:blip r:embed="rId6">
              <a:extLst>
                <a:ext uri="{96DAC541-7B7A-43D3-8B79-37D633B846F1}">
                  <asvg:svgBlip xmlns:asvg="http://schemas.microsoft.com/office/drawing/2016/SVG/main" xmlns="" r:embed="rId7"/>
                </a:ext>
              </a:extLst>
            </a:blip>
            <a:stretch>
              <a:fillRect/>
            </a:stretch>
          </a:blipFill>
        </p:spPr>
      </p:sp>
      <p:grpSp>
        <p:nvGrpSpPr>
          <p:cNvPr id="9" name="Group 9"/>
          <p:cNvGrpSpPr/>
          <p:nvPr/>
        </p:nvGrpSpPr>
        <p:grpSpPr>
          <a:xfrm>
            <a:off x="12151343" y="611168"/>
            <a:ext cx="3229596" cy="1245320"/>
            <a:chOff x="0" y="0"/>
            <a:chExt cx="4306129" cy="1660427"/>
          </a:xfrm>
        </p:grpSpPr>
        <p:sp>
          <p:nvSpPr>
            <p:cNvPr id="10" name="Freeform 10"/>
            <p:cNvSpPr/>
            <p:nvPr/>
          </p:nvSpPr>
          <p:spPr>
            <a:xfrm>
              <a:off x="1361395" y="0"/>
              <a:ext cx="1660427" cy="1660427"/>
            </a:xfrm>
            <a:custGeom>
              <a:avLst/>
              <a:gdLst/>
              <a:ahLst/>
              <a:cxnLst/>
              <a:rect l="l" t="t" r="r" b="b"/>
              <a:pathLst>
                <a:path w="1660427" h="1660427">
                  <a:moveTo>
                    <a:pt x="0" y="0"/>
                  </a:moveTo>
                  <a:lnTo>
                    <a:pt x="1660427" y="0"/>
                  </a:lnTo>
                  <a:lnTo>
                    <a:pt x="1660427" y="1660427"/>
                  </a:lnTo>
                  <a:lnTo>
                    <a:pt x="0" y="1660427"/>
                  </a:lnTo>
                  <a:lnTo>
                    <a:pt x="0" y="0"/>
                  </a:lnTo>
                  <a:close/>
                </a:path>
              </a:pathLst>
            </a:custGeom>
            <a:blipFill>
              <a:blip r:embed="rId8"/>
              <a:stretch>
                <a:fillRect/>
              </a:stretch>
            </a:blipFill>
          </p:spPr>
        </p:sp>
        <p:sp>
          <p:nvSpPr>
            <p:cNvPr id="11" name="Freeform 11"/>
            <p:cNvSpPr/>
            <p:nvPr/>
          </p:nvSpPr>
          <p:spPr>
            <a:xfrm>
              <a:off x="0" y="79553"/>
              <a:ext cx="1564289" cy="1564289"/>
            </a:xfrm>
            <a:custGeom>
              <a:avLst/>
              <a:gdLst/>
              <a:ahLst/>
              <a:cxnLst/>
              <a:rect l="l" t="t" r="r" b="b"/>
              <a:pathLst>
                <a:path w="1564289" h="1564289">
                  <a:moveTo>
                    <a:pt x="0" y="0"/>
                  </a:moveTo>
                  <a:lnTo>
                    <a:pt x="1564289" y="0"/>
                  </a:lnTo>
                  <a:lnTo>
                    <a:pt x="1564289" y="1564290"/>
                  </a:lnTo>
                  <a:lnTo>
                    <a:pt x="0" y="1564290"/>
                  </a:lnTo>
                  <a:lnTo>
                    <a:pt x="0" y="0"/>
                  </a:lnTo>
                  <a:close/>
                </a:path>
              </a:pathLst>
            </a:custGeom>
            <a:blipFill>
              <a:blip r:embed="rId9"/>
              <a:stretch>
                <a:fillRect/>
              </a:stretch>
            </a:blipFill>
          </p:spPr>
        </p:sp>
        <p:sp>
          <p:nvSpPr>
            <p:cNvPr id="12" name="Freeform 12"/>
            <p:cNvSpPr/>
            <p:nvPr/>
          </p:nvSpPr>
          <p:spPr>
            <a:xfrm>
              <a:off x="2804808" y="79553"/>
              <a:ext cx="1501320" cy="1501320"/>
            </a:xfrm>
            <a:custGeom>
              <a:avLst/>
              <a:gdLst/>
              <a:ahLst/>
              <a:cxnLst/>
              <a:rect l="l" t="t" r="r" b="b"/>
              <a:pathLst>
                <a:path w="1501320" h="1501320">
                  <a:moveTo>
                    <a:pt x="0" y="0"/>
                  </a:moveTo>
                  <a:lnTo>
                    <a:pt x="1501321" y="0"/>
                  </a:lnTo>
                  <a:lnTo>
                    <a:pt x="1501321" y="1501321"/>
                  </a:lnTo>
                  <a:lnTo>
                    <a:pt x="0" y="1501321"/>
                  </a:lnTo>
                  <a:lnTo>
                    <a:pt x="0" y="0"/>
                  </a:lnTo>
                  <a:close/>
                </a:path>
              </a:pathLst>
            </a:custGeom>
            <a:blipFill>
              <a:blip r:embed="rId10"/>
              <a:stretch>
                <a:fillRect/>
              </a:stretch>
            </a:blipFill>
          </p:spPr>
        </p:sp>
      </p:gr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rot="5400000">
            <a:off x="-897847" y="604242"/>
            <a:ext cx="5792030" cy="4290929"/>
          </a:xfrm>
          <a:custGeom>
            <a:avLst/>
            <a:gdLst/>
            <a:ahLst/>
            <a:cxnLst/>
            <a:rect l="l" t="t" r="r" b="b"/>
            <a:pathLst>
              <a:path w="5792030" h="4290929">
                <a:moveTo>
                  <a:pt x="0" y="0"/>
                </a:moveTo>
                <a:lnTo>
                  <a:pt x="5792030" y="0"/>
                </a:lnTo>
                <a:lnTo>
                  <a:pt x="5792030" y="4290929"/>
                </a:lnTo>
                <a:lnTo>
                  <a:pt x="0" y="4290929"/>
                </a:lnTo>
                <a:lnTo>
                  <a:pt x="0" y="0"/>
                </a:lnTo>
                <a:close/>
              </a:path>
            </a:pathLst>
          </a:custGeom>
          <a:blipFill>
            <a:blip r:embed="rId2"/>
            <a:stretch>
              <a:fillRect/>
            </a:stretch>
          </a:blipFill>
        </p:spPr>
      </p:sp>
      <p:sp>
        <p:nvSpPr>
          <p:cNvPr id="3" name="Freeform 3"/>
          <p:cNvSpPr/>
          <p:nvPr/>
        </p:nvSpPr>
        <p:spPr>
          <a:xfrm rot="5400000" flipH="1" flipV="1">
            <a:off x="13396358" y="5376112"/>
            <a:ext cx="5792030" cy="4290929"/>
          </a:xfrm>
          <a:custGeom>
            <a:avLst/>
            <a:gdLst/>
            <a:ahLst/>
            <a:cxnLst/>
            <a:rect l="l" t="t" r="r" b="b"/>
            <a:pathLst>
              <a:path w="5792030" h="4290929">
                <a:moveTo>
                  <a:pt x="5792030" y="4290929"/>
                </a:moveTo>
                <a:lnTo>
                  <a:pt x="0" y="4290929"/>
                </a:lnTo>
                <a:lnTo>
                  <a:pt x="0" y="0"/>
                </a:lnTo>
                <a:lnTo>
                  <a:pt x="5792030" y="0"/>
                </a:lnTo>
                <a:lnTo>
                  <a:pt x="5792030" y="4290929"/>
                </a:lnTo>
                <a:close/>
              </a:path>
            </a:pathLst>
          </a:custGeom>
          <a:blipFill>
            <a:blip r:embed="rId2"/>
            <a:stretch>
              <a:fillRect/>
            </a:stretch>
          </a:blipFill>
        </p:spPr>
      </p:sp>
      <p:sp>
        <p:nvSpPr>
          <p:cNvPr id="4" name="TextBox 4"/>
          <p:cNvSpPr txBox="1"/>
          <p:nvPr/>
        </p:nvSpPr>
        <p:spPr>
          <a:xfrm>
            <a:off x="2115045" y="2123915"/>
            <a:ext cx="13796010" cy="1308733"/>
          </a:xfrm>
          <a:prstGeom prst="rect">
            <a:avLst/>
          </a:prstGeom>
        </p:spPr>
        <p:txBody>
          <a:bodyPr lIns="0" tIns="0" rIns="0" bIns="0" rtlCol="0" anchor="t">
            <a:spAutoFit/>
          </a:bodyPr>
          <a:lstStyle/>
          <a:p>
            <a:pPr algn="ctr">
              <a:lnSpc>
                <a:spcPts val="10169"/>
              </a:lnSpc>
            </a:pPr>
            <a:r>
              <a:rPr lang="en-US" sz="8999" b="1" spc="-44">
                <a:solidFill>
                  <a:srgbClr val="AB1C24"/>
                </a:solidFill>
                <a:latin typeface="Proxima Nova Condensed Heavy"/>
                <a:ea typeface="Proxima Nova Condensed Heavy"/>
                <a:cs typeface="Proxima Nova Condensed Heavy"/>
                <a:sym typeface="Proxima Nova Condensed Heavy"/>
              </a:rPr>
              <a:t>KESIMPULAN</a:t>
            </a:r>
            <a:r>
              <a:rPr lang="en-US" sz="8999" b="1" spc="-44">
                <a:solidFill>
                  <a:srgbClr val="2E2E30"/>
                </a:solidFill>
                <a:latin typeface="Proxima Nova Condensed Heavy"/>
                <a:ea typeface="Proxima Nova Condensed Heavy"/>
                <a:cs typeface="Proxima Nova Condensed Heavy"/>
                <a:sym typeface="Proxima Nova Condensed Heavy"/>
              </a:rPr>
              <a:t> </a:t>
            </a:r>
          </a:p>
        </p:txBody>
      </p:sp>
      <p:grpSp>
        <p:nvGrpSpPr>
          <p:cNvPr id="5" name="Group 5"/>
          <p:cNvGrpSpPr/>
          <p:nvPr/>
        </p:nvGrpSpPr>
        <p:grpSpPr>
          <a:xfrm>
            <a:off x="3370842" y="3397005"/>
            <a:ext cx="11546316" cy="5418211"/>
            <a:chOff x="0" y="0"/>
            <a:chExt cx="3041005" cy="1427019"/>
          </a:xfrm>
        </p:grpSpPr>
        <p:sp>
          <p:nvSpPr>
            <p:cNvPr id="6" name="Freeform 6"/>
            <p:cNvSpPr/>
            <p:nvPr/>
          </p:nvSpPr>
          <p:spPr>
            <a:xfrm>
              <a:off x="0" y="0"/>
              <a:ext cx="3041005" cy="1427019"/>
            </a:xfrm>
            <a:custGeom>
              <a:avLst/>
              <a:gdLst/>
              <a:ahLst/>
              <a:cxnLst/>
              <a:rect l="l" t="t" r="r" b="b"/>
              <a:pathLst>
                <a:path w="3041005" h="1427019">
                  <a:moveTo>
                    <a:pt x="0" y="0"/>
                  </a:moveTo>
                  <a:lnTo>
                    <a:pt x="3041005" y="0"/>
                  </a:lnTo>
                  <a:lnTo>
                    <a:pt x="3041005" y="1427019"/>
                  </a:lnTo>
                  <a:lnTo>
                    <a:pt x="0" y="1427019"/>
                  </a:lnTo>
                  <a:close/>
                </a:path>
              </a:pathLst>
            </a:custGeom>
            <a:solidFill>
              <a:srgbClr val="13A221"/>
            </a:solidFill>
          </p:spPr>
        </p:sp>
        <p:sp>
          <p:nvSpPr>
            <p:cNvPr id="7" name="TextBox 7"/>
            <p:cNvSpPr txBox="1"/>
            <p:nvPr/>
          </p:nvSpPr>
          <p:spPr>
            <a:xfrm>
              <a:off x="0" y="-66675"/>
              <a:ext cx="3041005" cy="1493694"/>
            </a:xfrm>
            <a:prstGeom prst="rect">
              <a:avLst/>
            </a:prstGeom>
          </p:spPr>
          <p:txBody>
            <a:bodyPr lIns="50800" tIns="50800" rIns="50800" bIns="50800" rtlCol="0" anchor="ctr"/>
            <a:lstStyle/>
            <a:p>
              <a:pPr algn="ctr">
                <a:lnSpc>
                  <a:spcPts val="3640"/>
                </a:lnSpc>
              </a:pPr>
              <a:endParaRPr/>
            </a:p>
          </p:txBody>
        </p:sp>
      </p:grpSp>
      <p:sp>
        <p:nvSpPr>
          <p:cNvPr id="8" name="TextBox 8"/>
          <p:cNvSpPr txBox="1"/>
          <p:nvPr/>
        </p:nvSpPr>
        <p:spPr>
          <a:xfrm>
            <a:off x="4379216" y="3924886"/>
            <a:ext cx="9529568" cy="4276725"/>
          </a:xfrm>
          <a:prstGeom prst="rect">
            <a:avLst/>
          </a:prstGeom>
        </p:spPr>
        <p:txBody>
          <a:bodyPr lIns="0" tIns="0" rIns="0" bIns="0" rtlCol="0" anchor="t">
            <a:spAutoFit/>
          </a:bodyPr>
          <a:lstStyle/>
          <a:p>
            <a:pPr algn="just">
              <a:lnSpc>
                <a:spcPts val="4200"/>
              </a:lnSpc>
            </a:pPr>
            <a:r>
              <a:rPr lang="en-US" sz="3000" b="1">
                <a:solidFill>
                  <a:srgbClr val="FFFFFF"/>
                </a:solidFill>
                <a:latin typeface="Poppins Semi-Bold"/>
                <a:ea typeface="Poppins Semi-Bold"/>
                <a:cs typeface="Poppins Semi-Bold"/>
                <a:sym typeface="Poppins Semi-Bold"/>
              </a:rPr>
              <a:t>Kesimpulannya, kepemimpinan di era modern menuntut pemimpin yang adaptif, visioner, dan berorientasi pada kolaborasi serta nilai-nilai kemanusiaan. Di tengah perubahan cepat akibat teknologi dan globalisasi, pemimpin harus mampu menginspirasi, berinovasi, dan memanfaatkan digitalisasi untuk mencapai tujuan bersama.</a:t>
            </a:r>
          </a:p>
        </p:txBody>
      </p:sp>
      <p:sp>
        <p:nvSpPr>
          <p:cNvPr id="9" name="Freeform 9"/>
          <p:cNvSpPr/>
          <p:nvPr/>
        </p:nvSpPr>
        <p:spPr>
          <a:xfrm rot="-5400000">
            <a:off x="1050995" y="5442154"/>
            <a:ext cx="2128100" cy="720894"/>
          </a:xfrm>
          <a:custGeom>
            <a:avLst/>
            <a:gdLst/>
            <a:ahLst/>
            <a:cxnLst/>
            <a:rect l="l" t="t" r="r" b="b"/>
            <a:pathLst>
              <a:path w="2128100" h="720894">
                <a:moveTo>
                  <a:pt x="0" y="0"/>
                </a:moveTo>
                <a:lnTo>
                  <a:pt x="2128100" y="0"/>
                </a:lnTo>
                <a:lnTo>
                  <a:pt x="2128100" y="720894"/>
                </a:lnTo>
                <a:lnTo>
                  <a:pt x="0" y="720894"/>
                </a:lnTo>
                <a:lnTo>
                  <a:pt x="0" y="0"/>
                </a:lnTo>
                <a:close/>
              </a:path>
            </a:pathLst>
          </a:custGeom>
          <a:blipFill>
            <a:blip r:embed="rId3">
              <a:extLst>
                <a:ext uri="{96DAC541-7B7A-43D3-8B79-37D633B846F1}">
                  <asvg:svgBlip xmlns:asvg="http://schemas.microsoft.com/office/drawing/2016/SVG/main" xmlns="" r:embed="rId4"/>
                </a:ext>
              </a:extLst>
            </a:blip>
            <a:stretch>
              <a:fillRect/>
            </a:stretch>
          </a:blipFill>
        </p:spPr>
      </p:sp>
      <p:sp>
        <p:nvSpPr>
          <p:cNvPr id="10" name="Freeform 10"/>
          <p:cNvSpPr/>
          <p:nvPr/>
        </p:nvSpPr>
        <p:spPr>
          <a:xfrm rot="-5400000">
            <a:off x="15108905" y="5442154"/>
            <a:ext cx="2128100" cy="720894"/>
          </a:xfrm>
          <a:custGeom>
            <a:avLst/>
            <a:gdLst/>
            <a:ahLst/>
            <a:cxnLst/>
            <a:rect l="l" t="t" r="r" b="b"/>
            <a:pathLst>
              <a:path w="2128100" h="720894">
                <a:moveTo>
                  <a:pt x="0" y="0"/>
                </a:moveTo>
                <a:lnTo>
                  <a:pt x="2128100" y="0"/>
                </a:lnTo>
                <a:lnTo>
                  <a:pt x="2128100" y="720894"/>
                </a:lnTo>
                <a:lnTo>
                  <a:pt x="0" y="720894"/>
                </a:lnTo>
                <a:lnTo>
                  <a:pt x="0" y="0"/>
                </a:lnTo>
                <a:close/>
              </a:path>
            </a:pathLst>
          </a:custGeom>
          <a:blipFill>
            <a:blip r:embed="rId3">
              <a:extLst>
                <a:ext uri="{96DAC541-7B7A-43D3-8B79-37D633B846F1}">
                  <asvg:svgBlip xmlns:asvg="http://schemas.microsoft.com/office/drawing/2016/SVG/main" xmlns="" r:embed="rId4"/>
                </a:ext>
              </a:extLst>
            </a:blip>
            <a:stretch>
              <a:fillRect/>
            </a:stretch>
          </a:blipFill>
        </p:spPr>
      </p:sp>
      <p:grpSp>
        <p:nvGrpSpPr>
          <p:cNvPr id="11" name="Group 11"/>
          <p:cNvGrpSpPr/>
          <p:nvPr/>
        </p:nvGrpSpPr>
        <p:grpSpPr>
          <a:xfrm>
            <a:off x="13062777" y="611168"/>
            <a:ext cx="3229596" cy="1245320"/>
            <a:chOff x="0" y="0"/>
            <a:chExt cx="4306129" cy="1660427"/>
          </a:xfrm>
        </p:grpSpPr>
        <p:sp>
          <p:nvSpPr>
            <p:cNvPr id="12" name="Freeform 12"/>
            <p:cNvSpPr/>
            <p:nvPr/>
          </p:nvSpPr>
          <p:spPr>
            <a:xfrm>
              <a:off x="1361395" y="0"/>
              <a:ext cx="1660427" cy="1660427"/>
            </a:xfrm>
            <a:custGeom>
              <a:avLst/>
              <a:gdLst/>
              <a:ahLst/>
              <a:cxnLst/>
              <a:rect l="l" t="t" r="r" b="b"/>
              <a:pathLst>
                <a:path w="1660427" h="1660427">
                  <a:moveTo>
                    <a:pt x="0" y="0"/>
                  </a:moveTo>
                  <a:lnTo>
                    <a:pt x="1660427" y="0"/>
                  </a:lnTo>
                  <a:lnTo>
                    <a:pt x="1660427" y="1660427"/>
                  </a:lnTo>
                  <a:lnTo>
                    <a:pt x="0" y="1660427"/>
                  </a:lnTo>
                  <a:lnTo>
                    <a:pt x="0" y="0"/>
                  </a:lnTo>
                  <a:close/>
                </a:path>
              </a:pathLst>
            </a:custGeom>
            <a:blipFill>
              <a:blip r:embed="rId5"/>
              <a:stretch>
                <a:fillRect/>
              </a:stretch>
            </a:blipFill>
          </p:spPr>
        </p:sp>
        <p:sp>
          <p:nvSpPr>
            <p:cNvPr id="13" name="Freeform 13"/>
            <p:cNvSpPr/>
            <p:nvPr/>
          </p:nvSpPr>
          <p:spPr>
            <a:xfrm>
              <a:off x="0" y="79553"/>
              <a:ext cx="1564289" cy="1564289"/>
            </a:xfrm>
            <a:custGeom>
              <a:avLst/>
              <a:gdLst/>
              <a:ahLst/>
              <a:cxnLst/>
              <a:rect l="l" t="t" r="r" b="b"/>
              <a:pathLst>
                <a:path w="1564289" h="1564289">
                  <a:moveTo>
                    <a:pt x="0" y="0"/>
                  </a:moveTo>
                  <a:lnTo>
                    <a:pt x="1564289" y="0"/>
                  </a:lnTo>
                  <a:lnTo>
                    <a:pt x="1564289" y="1564290"/>
                  </a:lnTo>
                  <a:lnTo>
                    <a:pt x="0" y="1564290"/>
                  </a:lnTo>
                  <a:lnTo>
                    <a:pt x="0" y="0"/>
                  </a:lnTo>
                  <a:close/>
                </a:path>
              </a:pathLst>
            </a:custGeom>
            <a:blipFill>
              <a:blip r:embed="rId6"/>
              <a:stretch>
                <a:fillRect/>
              </a:stretch>
            </a:blipFill>
          </p:spPr>
        </p:sp>
        <p:sp>
          <p:nvSpPr>
            <p:cNvPr id="14" name="Freeform 14"/>
            <p:cNvSpPr/>
            <p:nvPr/>
          </p:nvSpPr>
          <p:spPr>
            <a:xfrm>
              <a:off x="2804808" y="79553"/>
              <a:ext cx="1501320" cy="1501320"/>
            </a:xfrm>
            <a:custGeom>
              <a:avLst/>
              <a:gdLst/>
              <a:ahLst/>
              <a:cxnLst/>
              <a:rect l="l" t="t" r="r" b="b"/>
              <a:pathLst>
                <a:path w="1501320" h="1501320">
                  <a:moveTo>
                    <a:pt x="0" y="0"/>
                  </a:moveTo>
                  <a:lnTo>
                    <a:pt x="1501321" y="0"/>
                  </a:lnTo>
                  <a:lnTo>
                    <a:pt x="1501321" y="1501321"/>
                  </a:lnTo>
                  <a:lnTo>
                    <a:pt x="0" y="1501321"/>
                  </a:lnTo>
                  <a:lnTo>
                    <a:pt x="0" y="0"/>
                  </a:lnTo>
                  <a:close/>
                </a:path>
              </a:pathLst>
            </a:custGeom>
            <a:blipFill>
              <a:blip r:embed="rId7"/>
              <a:stretch>
                <a:fillRect/>
              </a:stretch>
            </a:blipFill>
          </p:spPr>
        </p:sp>
      </p:gr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flipH="1">
            <a:off x="7329031" y="3119510"/>
            <a:ext cx="11128707" cy="7303214"/>
          </a:xfrm>
          <a:custGeom>
            <a:avLst/>
            <a:gdLst/>
            <a:ahLst/>
            <a:cxnLst/>
            <a:rect l="l" t="t" r="r" b="b"/>
            <a:pathLst>
              <a:path w="11128707" h="7303214">
                <a:moveTo>
                  <a:pt x="11128707" y="0"/>
                </a:moveTo>
                <a:lnTo>
                  <a:pt x="0" y="0"/>
                </a:lnTo>
                <a:lnTo>
                  <a:pt x="0" y="7303214"/>
                </a:lnTo>
                <a:lnTo>
                  <a:pt x="11128707" y="7303214"/>
                </a:lnTo>
                <a:lnTo>
                  <a:pt x="11128707" y="0"/>
                </a:lnTo>
                <a:close/>
              </a:path>
            </a:pathLst>
          </a:custGeom>
          <a:blipFill>
            <a:blip r:embed="rId2"/>
            <a:stretch>
              <a:fillRect/>
            </a:stretch>
          </a:blipFill>
        </p:spPr>
      </p:sp>
      <p:sp>
        <p:nvSpPr>
          <p:cNvPr id="3" name="Freeform 3"/>
          <p:cNvSpPr/>
          <p:nvPr/>
        </p:nvSpPr>
        <p:spPr>
          <a:xfrm flipV="1">
            <a:off x="-902074" y="-115904"/>
            <a:ext cx="7311707" cy="5416756"/>
          </a:xfrm>
          <a:custGeom>
            <a:avLst/>
            <a:gdLst/>
            <a:ahLst/>
            <a:cxnLst/>
            <a:rect l="l" t="t" r="r" b="b"/>
            <a:pathLst>
              <a:path w="7311707" h="5416756">
                <a:moveTo>
                  <a:pt x="0" y="5416756"/>
                </a:moveTo>
                <a:lnTo>
                  <a:pt x="7311707" y="5416756"/>
                </a:lnTo>
                <a:lnTo>
                  <a:pt x="7311707" y="0"/>
                </a:lnTo>
                <a:lnTo>
                  <a:pt x="0" y="0"/>
                </a:lnTo>
                <a:lnTo>
                  <a:pt x="0" y="5416756"/>
                </a:lnTo>
                <a:close/>
              </a:path>
            </a:pathLst>
          </a:custGeom>
          <a:blipFill>
            <a:blip r:embed="rId3"/>
            <a:stretch>
              <a:fillRect/>
            </a:stretch>
          </a:blipFill>
        </p:spPr>
      </p:sp>
      <p:sp>
        <p:nvSpPr>
          <p:cNvPr id="4" name="TextBox 4"/>
          <p:cNvSpPr txBox="1"/>
          <p:nvPr/>
        </p:nvSpPr>
        <p:spPr>
          <a:xfrm>
            <a:off x="2050433" y="5406604"/>
            <a:ext cx="13890113" cy="2232855"/>
          </a:xfrm>
          <a:prstGeom prst="rect">
            <a:avLst/>
          </a:prstGeom>
        </p:spPr>
        <p:txBody>
          <a:bodyPr lIns="0" tIns="0" rIns="0" bIns="0" rtlCol="0" anchor="t">
            <a:spAutoFit/>
          </a:bodyPr>
          <a:lstStyle/>
          <a:p>
            <a:pPr algn="ctr">
              <a:lnSpc>
                <a:spcPts val="17459"/>
              </a:lnSpc>
            </a:pPr>
            <a:r>
              <a:rPr lang="en-US" sz="15450" b="1" spc="-77">
                <a:solidFill>
                  <a:srgbClr val="2E2E30"/>
                </a:solidFill>
                <a:latin typeface="Proxima Nova Condensed Heavy"/>
                <a:ea typeface="Proxima Nova Condensed Heavy"/>
                <a:cs typeface="Proxima Nova Condensed Heavy"/>
                <a:sym typeface="Proxima Nova Condensed Heavy"/>
              </a:rPr>
              <a:t>TERIMA </a:t>
            </a:r>
            <a:r>
              <a:rPr lang="en-US" sz="15450" b="1" spc="-77">
                <a:solidFill>
                  <a:srgbClr val="13A221"/>
                </a:solidFill>
                <a:latin typeface="Proxima Nova Condensed Heavy"/>
                <a:ea typeface="Proxima Nova Condensed Heavy"/>
                <a:cs typeface="Proxima Nova Condensed Heavy"/>
                <a:sym typeface="Proxima Nova Condensed Heavy"/>
              </a:rPr>
              <a:t>KASIH</a:t>
            </a:r>
          </a:p>
        </p:txBody>
      </p:sp>
      <p:sp>
        <p:nvSpPr>
          <p:cNvPr id="5" name="TextBox 5"/>
          <p:cNvSpPr txBox="1"/>
          <p:nvPr/>
        </p:nvSpPr>
        <p:spPr>
          <a:xfrm>
            <a:off x="5777467" y="7534684"/>
            <a:ext cx="6733067" cy="635000"/>
          </a:xfrm>
          <a:prstGeom prst="rect">
            <a:avLst/>
          </a:prstGeom>
        </p:spPr>
        <p:txBody>
          <a:bodyPr lIns="0" tIns="0" rIns="0" bIns="0" rtlCol="0" anchor="t">
            <a:spAutoFit/>
          </a:bodyPr>
          <a:lstStyle/>
          <a:p>
            <a:pPr algn="ctr">
              <a:lnSpc>
                <a:spcPts val="4900"/>
              </a:lnSpc>
            </a:pPr>
            <a:r>
              <a:rPr lang="en-US" sz="3500" b="1">
                <a:solidFill>
                  <a:srgbClr val="000000"/>
                </a:solidFill>
                <a:latin typeface="Poppins Semi-Bold"/>
                <a:ea typeface="Poppins Semi-Bold"/>
                <a:cs typeface="Poppins Semi-Bold"/>
                <a:sym typeface="Poppins Semi-Bold"/>
              </a:rPr>
              <a:t>yakin usaha sampai</a:t>
            </a:r>
          </a:p>
        </p:txBody>
      </p:sp>
      <p:sp>
        <p:nvSpPr>
          <p:cNvPr id="6" name="Freeform 6"/>
          <p:cNvSpPr/>
          <p:nvPr/>
        </p:nvSpPr>
        <p:spPr>
          <a:xfrm rot="-10800000" flipH="1" flipV="1">
            <a:off x="3525388" y="7437803"/>
            <a:ext cx="2755828" cy="933537"/>
          </a:xfrm>
          <a:custGeom>
            <a:avLst/>
            <a:gdLst/>
            <a:ahLst/>
            <a:cxnLst/>
            <a:rect l="l" t="t" r="r" b="b"/>
            <a:pathLst>
              <a:path w="2755828" h="933537">
                <a:moveTo>
                  <a:pt x="2755828" y="933537"/>
                </a:moveTo>
                <a:lnTo>
                  <a:pt x="0" y="933537"/>
                </a:lnTo>
                <a:lnTo>
                  <a:pt x="0" y="0"/>
                </a:lnTo>
                <a:lnTo>
                  <a:pt x="2755828" y="0"/>
                </a:lnTo>
                <a:lnTo>
                  <a:pt x="2755828" y="933537"/>
                </a:lnTo>
                <a:close/>
              </a:path>
            </a:pathLst>
          </a:custGeom>
          <a:blipFill>
            <a:blip r:embed="rId4">
              <a:extLst>
                <a:ext uri="{96DAC541-7B7A-43D3-8B79-37D633B846F1}">
                  <asvg:svgBlip xmlns:asvg="http://schemas.microsoft.com/office/drawing/2016/SVG/main" xmlns="" r:embed="rId5"/>
                </a:ext>
              </a:extLst>
            </a:blip>
            <a:stretch>
              <a:fillRect/>
            </a:stretch>
          </a:blipFill>
        </p:spPr>
      </p:sp>
      <p:sp>
        <p:nvSpPr>
          <p:cNvPr id="7" name="Freeform 7"/>
          <p:cNvSpPr/>
          <p:nvPr/>
        </p:nvSpPr>
        <p:spPr>
          <a:xfrm rot="5400000">
            <a:off x="7888847" y="585788"/>
            <a:ext cx="2510306" cy="885825"/>
          </a:xfrm>
          <a:custGeom>
            <a:avLst/>
            <a:gdLst/>
            <a:ahLst/>
            <a:cxnLst/>
            <a:rect l="l" t="t" r="r" b="b"/>
            <a:pathLst>
              <a:path w="2510306" h="885825">
                <a:moveTo>
                  <a:pt x="0" y="0"/>
                </a:moveTo>
                <a:lnTo>
                  <a:pt x="2510306" y="0"/>
                </a:lnTo>
                <a:lnTo>
                  <a:pt x="2510306" y="885824"/>
                </a:lnTo>
                <a:lnTo>
                  <a:pt x="0" y="885824"/>
                </a:lnTo>
                <a:lnTo>
                  <a:pt x="0" y="0"/>
                </a:lnTo>
                <a:close/>
              </a:path>
            </a:pathLst>
          </a:custGeom>
          <a:blipFill>
            <a:blip r:embed="rId6">
              <a:extLst>
                <a:ext uri="{96DAC541-7B7A-43D3-8B79-37D633B846F1}">
                  <asvg:svgBlip xmlns:asvg="http://schemas.microsoft.com/office/drawing/2016/SVG/main" xmlns="" r:embed="rId7"/>
                </a:ext>
              </a:extLst>
            </a:blip>
            <a:stretch>
              <a:fillRect b="-65426"/>
            </a:stretch>
          </a:blipFill>
        </p:spPr>
      </p:sp>
      <p:grpSp>
        <p:nvGrpSpPr>
          <p:cNvPr id="8" name="Group 8"/>
          <p:cNvGrpSpPr/>
          <p:nvPr/>
        </p:nvGrpSpPr>
        <p:grpSpPr>
          <a:xfrm>
            <a:off x="5334820" y="2320419"/>
            <a:ext cx="7321339" cy="2823081"/>
            <a:chOff x="0" y="0"/>
            <a:chExt cx="9761785" cy="3764108"/>
          </a:xfrm>
        </p:grpSpPr>
        <p:sp>
          <p:nvSpPr>
            <p:cNvPr id="9" name="Freeform 9"/>
            <p:cNvSpPr/>
            <p:nvPr/>
          </p:nvSpPr>
          <p:spPr>
            <a:xfrm>
              <a:off x="3086216" y="0"/>
              <a:ext cx="3764108" cy="3764108"/>
            </a:xfrm>
            <a:custGeom>
              <a:avLst/>
              <a:gdLst/>
              <a:ahLst/>
              <a:cxnLst/>
              <a:rect l="l" t="t" r="r" b="b"/>
              <a:pathLst>
                <a:path w="3764108" h="3764108">
                  <a:moveTo>
                    <a:pt x="0" y="0"/>
                  </a:moveTo>
                  <a:lnTo>
                    <a:pt x="3764107" y="0"/>
                  </a:lnTo>
                  <a:lnTo>
                    <a:pt x="3764107" y="3764108"/>
                  </a:lnTo>
                  <a:lnTo>
                    <a:pt x="0" y="3764108"/>
                  </a:lnTo>
                  <a:lnTo>
                    <a:pt x="0" y="0"/>
                  </a:lnTo>
                  <a:close/>
                </a:path>
              </a:pathLst>
            </a:custGeom>
            <a:blipFill>
              <a:blip r:embed="rId8"/>
              <a:stretch>
                <a:fillRect/>
              </a:stretch>
            </a:blipFill>
          </p:spPr>
        </p:sp>
        <p:sp>
          <p:nvSpPr>
            <p:cNvPr id="10" name="Freeform 10"/>
            <p:cNvSpPr/>
            <p:nvPr/>
          </p:nvSpPr>
          <p:spPr>
            <a:xfrm>
              <a:off x="0" y="180344"/>
              <a:ext cx="3546168" cy="3546168"/>
            </a:xfrm>
            <a:custGeom>
              <a:avLst/>
              <a:gdLst/>
              <a:ahLst/>
              <a:cxnLst/>
              <a:rect l="l" t="t" r="r" b="b"/>
              <a:pathLst>
                <a:path w="3546168" h="3546168">
                  <a:moveTo>
                    <a:pt x="0" y="0"/>
                  </a:moveTo>
                  <a:lnTo>
                    <a:pt x="3546168" y="0"/>
                  </a:lnTo>
                  <a:lnTo>
                    <a:pt x="3546168" y="3546168"/>
                  </a:lnTo>
                  <a:lnTo>
                    <a:pt x="0" y="3546168"/>
                  </a:lnTo>
                  <a:lnTo>
                    <a:pt x="0" y="0"/>
                  </a:lnTo>
                  <a:close/>
                </a:path>
              </a:pathLst>
            </a:custGeom>
            <a:blipFill>
              <a:blip r:embed="rId9"/>
              <a:stretch>
                <a:fillRect/>
              </a:stretch>
            </a:blipFill>
          </p:spPr>
        </p:sp>
        <p:sp>
          <p:nvSpPr>
            <p:cNvPr id="11" name="Freeform 11"/>
            <p:cNvSpPr/>
            <p:nvPr/>
          </p:nvSpPr>
          <p:spPr>
            <a:xfrm>
              <a:off x="6358365" y="180344"/>
              <a:ext cx="3403420" cy="3403420"/>
            </a:xfrm>
            <a:custGeom>
              <a:avLst/>
              <a:gdLst/>
              <a:ahLst/>
              <a:cxnLst/>
              <a:rect l="l" t="t" r="r" b="b"/>
              <a:pathLst>
                <a:path w="3403420" h="3403420">
                  <a:moveTo>
                    <a:pt x="0" y="0"/>
                  </a:moveTo>
                  <a:lnTo>
                    <a:pt x="3403420" y="0"/>
                  </a:lnTo>
                  <a:lnTo>
                    <a:pt x="3403420" y="3403420"/>
                  </a:lnTo>
                  <a:lnTo>
                    <a:pt x="0" y="3403420"/>
                  </a:lnTo>
                  <a:lnTo>
                    <a:pt x="0" y="0"/>
                  </a:lnTo>
                  <a:close/>
                </a:path>
              </a:pathLst>
            </a:custGeom>
            <a:blipFill>
              <a:blip r:embed="rId10"/>
              <a:stretch>
                <a:fillRect/>
              </a:stretch>
            </a:blipFill>
          </p:spPr>
        </p:sp>
      </p:gr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Ion</Template>
  <TotalTime>31</TotalTime>
  <Words>1044</Words>
  <Application>Microsoft Office PowerPoint</Application>
  <PresentationFormat>Custom</PresentationFormat>
  <Paragraphs>72</Paragraphs>
  <Slides>21</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21</vt:i4>
      </vt:variant>
    </vt:vector>
  </HeadingPairs>
  <TitlesOfParts>
    <vt:vector size="28" baseType="lpstr">
      <vt:lpstr>Poppins Bold</vt:lpstr>
      <vt:lpstr>Arial</vt:lpstr>
      <vt:lpstr>Proxima Nova Condensed Heavy</vt:lpstr>
      <vt:lpstr>Poppins Semi-Bold</vt:lpstr>
      <vt:lpstr>Calibri</vt:lpstr>
      <vt:lpstr>Poppins Semi-Bold Italics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Merah Hitam dan Putih Modern Kepemimpinan di Era Modern Presentation</dc:title>
  <cp:lastModifiedBy>LENOVO</cp:lastModifiedBy>
  <cp:revision>4</cp:revision>
  <dcterms:created xsi:type="dcterms:W3CDTF">2006-08-16T00:00:00Z</dcterms:created>
  <dcterms:modified xsi:type="dcterms:W3CDTF">2026-02-04T15:02:34Z</dcterms:modified>
  <dc:identifier>DAHAXYs_cAg</dc:identifier>
</cp:coreProperties>
</file>